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ClrTx/>
              <a:buSzTx/>
              <a:buNone/>
              <a:defRPr i="1" sz="2400"/>
            </a:lvl1pPr>
          </a:lstStyle>
          <a:p>
            <a:pPr/>
            <a:r>
              <a:t>–Johnny Appleseed</a:t>
            </a:r>
          </a:p>
        </p:txBody>
      </p:sp>
      <p:sp>
        <p:nvSpPr>
          <p:cNvPr id="94" name="“Type a quote here.”"/>
          <p:cNvSpPr txBox="1"/>
          <p:nvPr>
            <p:ph type="body" sz="quarter" idx="14"/>
          </p:nvPr>
        </p:nvSpPr>
        <p:spPr>
          <a:xfrm>
            <a:off x="1270000" y="4308599"/>
            <a:ext cx="10464800" cy="609776"/>
          </a:xfrm>
          <a:prstGeom prst="rect">
            <a:avLst/>
          </a:prstGeom>
        </p:spPr>
        <p:txBody>
          <a:bodyPr>
            <a:spAutoFit/>
          </a:bodyPr>
          <a:lstStyle>
            <a:lvl1pPr marL="0" indent="0" algn="ctr">
              <a:spcBef>
                <a:spcPts val="0"/>
              </a:spcBef>
              <a:buClrTx/>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929606" y="-12700"/>
            <a:ext cx="16551777" cy="11034518"/>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647700" y="508000"/>
            <a:ext cx="12369801" cy="6142538"/>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13"/>
          </p:nvPr>
        </p:nvSpPr>
        <p:spPr>
          <a:xfrm>
            <a:off x="2451058" y="-138499"/>
            <a:ext cx="13525502" cy="9017002"/>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ClrTx/>
              <a:buSzTx/>
              <a:buNone/>
              <a:defRPr sz="3700"/>
            </a:lvl1pPr>
            <a:lvl2pPr marL="0" indent="0" algn="ctr">
              <a:spcBef>
                <a:spcPts val="0"/>
              </a:spcBef>
              <a:buClrTx/>
              <a:buSzTx/>
              <a:buNone/>
              <a:defRPr sz="3700"/>
            </a:lvl2pPr>
            <a:lvl3pPr marL="0" indent="0" algn="ctr">
              <a:spcBef>
                <a:spcPts val="0"/>
              </a:spcBef>
              <a:buClrTx/>
              <a:buSzTx/>
              <a:buNone/>
              <a:defRPr sz="3700"/>
            </a:lvl3pPr>
            <a:lvl4pPr marL="0" indent="0" algn="ctr">
              <a:spcBef>
                <a:spcPts val="0"/>
              </a:spcBef>
              <a:buClrTx/>
              <a:buSzTx/>
              <a:buNone/>
              <a:defRPr sz="3700"/>
            </a:lvl4pPr>
            <a:lvl5pPr marL="0" indent="0" algn="ctr">
              <a:spcBef>
                <a:spcPts val="0"/>
              </a:spcBef>
              <a:buClrTx/>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13"/>
          </p:nvPr>
        </p:nvSpPr>
        <p:spPr>
          <a:xfrm>
            <a:off x="4473575" y="2032000"/>
            <a:ext cx="10287000" cy="68580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buClrTx/>
              <a:defRPr sz="2800"/>
            </a:lvl1pPr>
            <a:lvl2pPr marL="685800" indent="-342900">
              <a:spcBef>
                <a:spcPts val="3200"/>
              </a:spcBef>
              <a:buClrTx/>
              <a:defRPr sz="2800"/>
            </a:lvl2pPr>
            <a:lvl3pPr marL="1028700" indent="-342900">
              <a:spcBef>
                <a:spcPts val="3200"/>
              </a:spcBef>
              <a:buClrTx/>
              <a:defRPr sz="2800"/>
            </a:lvl3pPr>
            <a:lvl4pPr marL="1371600" indent="-342900">
              <a:spcBef>
                <a:spcPts val="3200"/>
              </a:spcBef>
              <a:buClrTx/>
              <a:defRPr sz="2800"/>
            </a:lvl4pPr>
            <a:lvl5pPr marL="1714500" indent="-342900">
              <a:spcBef>
                <a:spcPts val="3200"/>
              </a:spcBef>
              <a:buClrTx/>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426200" y="4965700"/>
            <a:ext cx="5886450" cy="3924300"/>
          </a:xfrm>
          <a:prstGeom prst="rect">
            <a:avLst/>
          </a:prstGeom>
        </p:spPr>
        <p:txBody>
          <a:bodyPr lIns="91439" tIns="45719" rIns="91439" bIns="45719" anchor="t">
            <a:noAutofit/>
          </a:bodyPr>
          <a:lstStyle/>
          <a:p>
            <a:pPr/>
          </a:p>
        </p:txBody>
      </p:sp>
      <p:sp>
        <p:nvSpPr>
          <p:cNvPr id="84" name="Image"/>
          <p:cNvSpPr/>
          <p:nvPr>
            <p:ph type="pic" sz="quarter" idx="14"/>
          </p:nvPr>
        </p:nvSpPr>
        <p:spPr>
          <a:xfrm>
            <a:off x="6737350" y="639233"/>
            <a:ext cx="5880100" cy="3920067"/>
          </a:xfrm>
          <a:prstGeom prst="rect">
            <a:avLst/>
          </a:prstGeom>
        </p:spPr>
        <p:txBody>
          <a:bodyPr lIns="91439" tIns="45719" rIns="91439" bIns="45719" anchor="t">
            <a:noAutofit/>
          </a:bodyPr>
          <a:lstStyle/>
          <a:p>
            <a:pPr/>
          </a:p>
        </p:txBody>
      </p:sp>
      <p:sp>
        <p:nvSpPr>
          <p:cNvPr id="85" name="Image"/>
          <p:cNvSpPr/>
          <p:nvPr>
            <p:ph type="pic" idx="15"/>
          </p:nvPr>
        </p:nvSpPr>
        <p:spPr>
          <a:xfrm>
            <a:off x="-3400425" y="-127000"/>
            <a:ext cx="13525500" cy="90170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FFFFFF"/>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
          <a:srgbClr val="FFFFFF"/>
        </a:buClr>
        <a:buSzPct val="145000"/>
        <a:buFontTx/>
        <a:buChar char="•"/>
        <a:tabLst/>
        <a:defRPr b="0" baseline="0" cap="none" i="0" spc="0" strike="noStrike" sz="3200" u="none">
          <a:solidFill>
            <a:srgbClr val="FFFFFF"/>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20"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What are the differences and similarities in Catholic practices of veneration to Mary and worship to God?…"/>
          <p:cNvSpPr txBox="1"/>
          <p:nvPr>
            <p:ph type="title"/>
          </p:nvPr>
        </p:nvSpPr>
        <p:spPr>
          <a:xfrm>
            <a:off x="671909" y="677531"/>
            <a:ext cx="11842421" cy="8398538"/>
          </a:xfrm>
          <a:prstGeom prst="rect">
            <a:avLst/>
          </a:prstGeom>
        </p:spPr>
        <p:txBody>
          <a:bodyPr/>
          <a:lstStyle/>
          <a:p>
            <a:pPr defTabSz="408940">
              <a:defRPr sz="6860">
                <a:latin typeface="Georgia"/>
                <a:ea typeface="Georgia"/>
                <a:cs typeface="Georgia"/>
                <a:sym typeface="Georgia"/>
              </a:defRPr>
            </a:pPr>
            <a:r>
              <a:t>What are the differences and similarities in Catholic practices of veneration to Mary and worship to God?  </a:t>
            </a:r>
          </a:p>
          <a:p>
            <a:pPr defTabSz="408940">
              <a:defRPr sz="6860">
                <a:latin typeface="Georgia"/>
                <a:ea typeface="Georgia"/>
                <a:cs typeface="Georgia"/>
                <a:sym typeface="Georgia"/>
              </a:defRPr>
            </a:pPr>
          </a:p>
          <a:p>
            <a:pPr defTabSz="408940">
              <a:defRPr sz="6860">
                <a:latin typeface="Georgia"/>
                <a:ea typeface="Georgia"/>
                <a:cs typeface="Georgia"/>
                <a:sym typeface="Georgia"/>
              </a:defRPr>
            </a:pPr>
            <a:r>
              <a:t>What protections are in place so people do not have more affection for Mary than Jesus?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Matthew 11:11 “Truly, I say to you, among those born of women there has arisen no one greater than John the Baptist. Yet the one who is least in the kingdom of heaven is greater than he.” (ESV)"/>
          <p:cNvSpPr txBox="1"/>
          <p:nvPr>
            <p:ph type="title"/>
          </p:nvPr>
        </p:nvSpPr>
        <p:spPr>
          <a:xfrm>
            <a:off x="671909" y="677531"/>
            <a:ext cx="11842421" cy="8398538"/>
          </a:xfrm>
          <a:prstGeom prst="rect">
            <a:avLst/>
          </a:prstGeom>
        </p:spPr>
        <p:txBody>
          <a:bodyPr/>
          <a:lstStyle>
            <a:lvl1pPr defTabSz="420624">
              <a:defRPr sz="7056">
                <a:latin typeface="Georgia"/>
                <a:ea typeface="Georgia"/>
                <a:cs typeface="Georgia"/>
                <a:sym typeface="Georgia"/>
              </a:defRPr>
            </a:lvl1pPr>
          </a:lstStyle>
          <a:p>
            <a:pPr/>
            <a:r>
              <a:t>Matthew 11:11 “Truly, I say to you, among those born of women there has arisen no one greater than John the Baptist. Yet the one who is least in the kingdom of heaven is greater than he.” (ESV)</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Considering what Jesus said about John the Baptist in Matthew 11:11, why is he not given more honor than Mary in the Bible?  Why is Mary not referenced as “our Mother” in the Bible?"/>
          <p:cNvSpPr txBox="1"/>
          <p:nvPr>
            <p:ph type="title"/>
          </p:nvPr>
        </p:nvSpPr>
        <p:spPr>
          <a:xfrm>
            <a:off x="671909" y="677531"/>
            <a:ext cx="11842421" cy="8398538"/>
          </a:xfrm>
          <a:prstGeom prst="rect">
            <a:avLst/>
          </a:prstGeom>
        </p:spPr>
        <p:txBody>
          <a:bodyPr/>
          <a:lstStyle>
            <a:lvl1pPr defTabSz="408940">
              <a:defRPr sz="7560">
                <a:latin typeface="Georgia"/>
                <a:ea typeface="Georgia"/>
                <a:cs typeface="Georgia"/>
                <a:sym typeface="Georgia"/>
              </a:defRPr>
            </a:lvl1pPr>
          </a:lstStyle>
          <a:p>
            <a:pPr/>
            <a:r>
              <a:t>Considering what Jesus said about John the Baptist in Matthew 11:11, why is he not given more honor than Mary in the Bible?  Why is Mary not referenced as “our Mother” in the Bible?</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Does the Bible command the use of images, prayers, the Eucharist, or sacrifices in order to give honor to Mary, the saints, or angels?"/>
          <p:cNvSpPr txBox="1"/>
          <p:nvPr>
            <p:ph type="title"/>
          </p:nvPr>
        </p:nvSpPr>
        <p:spPr>
          <a:xfrm>
            <a:off x="671909" y="677531"/>
            <a:ext cx="11842421" cy="8398538"/>
          </a:xfrm>
          <a:prstGeom prst="rect">
            <a:avLst/>
          </a:prstGeom>
        </p:spPr>
        <p:txBody>
          <a:bodyPr/>
          <a:lstStyle>
            <a:lvl1pPr defTabSz="449833">
              <a:defRPr sz="8316">
                <a:latin typeface="Georgia"/>
                <a:ea typeface="Georgia"/>
                <a:cs typeface="Georgia"/>
                <a:sym typeface="Georgia"/>
              </a:defRPr>
            </a:lvl1pPr>
          </a:lstStyle>
          <a:p>
            <a:pPr/>
            <a:r>
              <a:t>Does the Bible command the use of images, prayers, the Eucharist, or sacrifices in order to give honor to Mary, the saints, or angels?</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Psalm 71:16 “With the mighty deeds of the Lord GOD I will come; I will remind them of your righteousness, yours alone.” (ESV)…"/>
          <p:cNvSpPr txBox="1"/>
          <p:nvPr>
            <p:ph type="title"/>
          </p:nvPr>
        </p:nvSpPr>
        <p:spPr>
          <a:xfrm>
            <a:off x="671909" y="677531"/>
            <a:ext cx="11842421" cy="8398538"/>
          </a:xfrm>
          <a:prstGeom prst="rect">
            <a:avLst/>
          </a:prstGeom>
        </p:spPr>
        <p:txBody>
          <a:bodyPr/>
          <a:lstStyle/>
          <a:p>
            <a:pPr defTabSz="309625">
              <a:defRPr sz="4928">
                <a:latin typeface="Georgia"/>
                <a:ea typeface="Georgia"/>
                <a:cs typeface="Georgia"/>
                <a:sym typeface="Georgia"/>
              </a:defRPr>
            </a:pPr>
            <a:r>
              <a:t>Psalm 71:16 “With the mighty deeds of the Lord GOD I will come; I will remind them of your righteousness, yours alone.” (ESV)</a:t>
            </a:r>
          </a:p>
          <a:p>
            <a:pPr defTabSz="309625">
              <a:defRPr sz="4928">
                <a:latin typeface="Georgia"/>
                <a:ea typeface="Georgia"/>
                <a:cs typeface="Georgia"/>
                <a:sym typeface="Georgia"/>
              </a:defRPr>
            </a:pPr>
          </a:p>
          <a:p>
            <a:pPr defTabSz="309625">
              <a:defRPr sz="4928">
                <a:latin typeface="Georgia"/>
                <a:ea typeface="Georgia"/>
                <a:cs typeface="Georgia"/>
                <a:sym typeface="Georgia"/>
              </a:defRPr>
            </a:pPr>
            <a:r>
              <a:t>Psalm 72:18 “Blessed be the LORD, the God of Israel, who alone does wondrous things.” (ESV)</a:t>
            </a:r>
          </a:p>
          <a:p>
            <a:pPr defTabSz="309625">
              <a:defRPr sz="4928">
                <a:latin typeface="Georgia"/>
                <a:ea typeface="Georgia"/>
                <a:cs typeface="Georgia"/>
                <a:sym typeface="Georgia"/>
              </a:defRPr>
            </a:pPr>
          </a:p>
          <a:p>
            <a:pPr defTabSz="309625">
              <a:defRPr sz="4928">
                <a:latin typeface="Georgia"/>
                <a:ea typeface="Georgia"/>
                <a:cs typeface="Georgia"/>
                <a:sym typeface="Georgia"/>
              </a:defRPr>
            </a:pPr>
            <a:r>
              <a:t>Isaiah 26:13 “O LORD our God…your name alone we bring to remembrance.” (ESV)</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Does Psalm 71:16, 72:8 or Isaiah 26:13 focus on angels or saints?  Why not?"/>
          <p:cNvSpPr txBox="1"/>
          <p:nvPr>
            <p:ph type="title"/>
          </p:nvPr>
        </p:nvSpPr>
        <p:spPr>
          <a:xfrm>
            <a:off x="671909" y="677531"/>
            <a:ext cx="11842421" cy="8398538"/>
          </a:xfrm>
          <a:prstGeom prst="rect">
            <a:avLst/>
          </a:prstGeom>
        </p:spPr>
        <p:txBody>
          <a:bodyPr/>
          <a:lstStyle>
            <a:lvl1pPr>
              <a:defRPr sz="9800">
                <a:latin typeface="Georgia"/>
                <a:ea typeface="Georgia"/>
                <a:cs typeface="Georgia"/>
                <a:sym typeface="Georgia"/>
              </a:defRPr>
            </a:lvl1pPr>
          </a:lstStyle>
          <a:p>
            <a:pPr/>
            <a:r>
              <a:t> Does Psalm 71:16, 72:8 or Isaiah 26:13 focus on angels or saints?  Why not?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Philippians 4:8 “Finally, brothers, whatever is true, whatever is honorable, whatever is just, whatever is pure, whatever is lovely, whatever is commendable, if there is any excellence, if there is anything worthy of praise, think about these things.” (ESV)"/>
          <p:cNvSpPr txBox="1"/>
          <p:nvPr>
            <p:ph type="title"/>
          </p:nvPr>
        </p:nvSpPr>
        <p:spPr>
          <a:xfrm>
            <a:off x="671909" y="677531"/>
            <a:ext cx="11842421" cy="8398538"/>
          </a:xfrm>
          <a:prstGeom prst="rect">
            <a:avLst/>
          </a:prstGeom>
        </p:spPr>
        <p:txBody>
          <a:bodyPr/>
          <a:lstStyle>
            <a:lvl1pPr defTabSz="379729">
              <a:defRPr sz="6369">
                <a:latin typeface="Georgia"/>
                <a:ea typeface="Georgia"/>
                <a:cs typeface="Georgia"/>
                <a:sym typeface="Georgia"/>
              </a:defRPr>
            </a:lvl1pPr>
          </a:lstStyle>
          <a:p>
            <a:pPr/>
            <a:r>
              <a:t>Philippians 4:8 “Finally, brothers, whatever is true, whatever is honorable, whatever is just, whatever is pure, whatever is lovely, whatever is commendable, if there is any excellence, if there is anything worthy of praise, think about these things.” (ESV)</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Does the Bible use the word “veneration”? What does Philippians 4:8 say to do about things that are “worthy of praise”?…"/>
          <p:cNvSpPr txBox="1"/>
          <p:nvPr>
            <p:ph type="title"/>
          </p:nvPr>
        </p:nvSpPr>
        <p:spPr>
          <a:xfrm>
            <a:off x="671909" y="677531"/>
            <a:ext cx="11842421" cy="8398538"/>
          </a:xfrm>
          <a:prstGeom prst="rect">
            <a:avLst/>
          </a:prstGeom>
        </p:spPr>
        <p:txBody>
          <a:bodyPr/>
          <a:lstStyle/>
          <a:p>
            <a:pPr defTabSz="385572">
              <a:defRPr sz="6468">
                <a:latin typeface="Georgia"/>
                <a:ea typeface="Georgia"/>
                <a:cs typeface="Georgia"/>
                <a:sym typeface="Georgia"/>
              </a:defRPr>
            </a:pPr>
            <a:r>
              <a:t>Does the Bible use the word “veneration”? What does Philippians 4:8 say to do about things that are “worthy of praise”?  </a:t>
            </a:r>
          </a:p>
          <a:p>
            <a:pPr defTabSz="385572">
              <a:defRPr sz="6468">
                <a:latin typeface="Georgia"/>
                <a:ea typeface="Georgia"/>
                <a:cs typeface="Georgia"/>
                <a:sym typeface="Georgia"/>
              </a:defRPr>
            </a:pPr>
          </a:p>
          <a:p>
            <a:pPr defTabSz="385572">
              <a:defRPr sz="6468">
                <a:latin typeface="Georgia"/>
                <a:ea typeface="Georgia"/>
                <a:cs typeface="Georgia"/>
                <a:sym typeface="Georgia"/>
              </a:defRPr>
            </a:pPr>
            <a:r>
              <a:t>Do Catholic practices go beyond “thinking about these things”?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A Biblical Study of…"/>
          <p:cNvSpPr txBox="1"/>
          <p:nvPr>
            <p:ph type="ctrTitle"/>
          </p:nvPr>
        </p:nvSpPr>
        <p:spPr>
          <a:xfrm>
            <a:off x="611981" y="702270"/>
            <a:ext cx="11780838" cy="5335390"/>
          </a:xfrm>
          <a:prstGeom prst="rect">
            <a:avLst/>
          </a:prstGeom>
        </p:spPr>
        <p:txBody>
          <a:bodyPr/>
          <a:lstStyle/>
          <a:p>
            <a:pPr defTabSz="426466">
              <a:defRPr b="1" sz="5840">
                <a:latin typeface="Georgia"/>
                <a:ea typeface="Georgia"/>
                <a:cs typeface="Georgia"/>
                <a:sym typeface="Georgia"/>
              </a:defRPr>
            </a:pPr>
            <a:r>
              <a:t>A Biblical Study of </a:t>
            </a:r>
          </a:p>
          <a:p>
            <a:pPr defTabSz="426466">
              <a:defRPr b="1" i="1" sz="5840">
                <a:latin typeface="Georgia"/>
                <a:ea typeface="Georgia"/>
                <a:cs typeface="Georgia"/>
                <a:sym typeface="Georgia"/>
              </a:defRPr>
            </a:pPr>
            <a:r>
              <a:t>The Catechism </a:t>
            </a:r>
          </a:p>
          <a:p>
            <a:pPr defTabSz="426466">
              <a:defRPr b="1" i="1" sz="5840">
                <a:latin typeface="Georgia"/>
                <a:ea typeface="Georgia"/>
                <a:cs typeface="Georgia"/>
                <a:sym typeface="Georgia"/>
              </a:defRPr>
            </a:pPr>
            <a:r>
              <a:t>of the Catholic Church:</a:t>
            </a:r>
          </a:p>
          <a:p>
            <a:pPr defTabSz="426466">
              <a:defRPr sz="5840">
                <a:latin typeface="Georgia"/>
                <a:ea typeface="Georgia"/>
                <a:cs typeface="Georgia"/>
                <a:sym typeface="Georgia"/>
              </a:defRPr>
            </a:pPr>
            <a:r>
              <a:t>Bible Answers to the Most Frequently Asked Questions </a:t>
            </a:r>
          </a:p>
          <a:p>
            <a:pPr defTabSz="426466">
              <a:defRPr sz="5840">
                <a:latin typeface="Georgia"/>
                <a:ea typeface="Georgia"/>
                <a:cs typeface="Georgia"/>
                <a:sym typeface="Georgia"/>
              </a:defRPr>
            </a:pPr>
            <a:r>
              <a:t>about Catholic Beliefs and Practices</a:t>
            </a:r>
          </a:p>
        </p:txBody>
      </p:sp>
      <p:sp>
        <p:nvSpPr>
          <p:cNvPr id="155" name="Dr. Jonathan Carl…"/>
          <p:cNvSpPr txBox="1"/>
          <p:nvPr>
            <p:ph type="subTitle" sz="half" idx="1"/>
          </p:nvPr>
        </p:nvSpPr>
        <p:spPr>
          <a:xfrm>
            <a:off x="1270000" y="6062133"/>
            <a:ext cx="10464800" cy="2796382"/>
          </a:xfrm>
          <a:prstGeom prst="rect">
            <a:avLst/>
          </a:prstGeom>
        </p:spPr>
        <p:txBody>
          <a:bodyPr/>
          <a:lstStyle/>
          <a:p>
            <a:pPr defTabSz="519937">
              <a:defRPr sz="4093">
                <a:latin typeface="Georgia"/>
                <a:ea typeface="Georgia"/>
                <a:cs typeface="Georgia"/>
                <a:sym typeface="Georgia"/>
              </a:defRPr>
            </a:pPr>
            <a:r>
              <a:t>Dr. Jonathan Carl</a:t>
            </a:r>
          </a:p>
          <a:p>
            <a:pPr defTabSz="519937">
              <a:defRPr sz="3293">
                <a:latin typeface="Georgia"/>
                <a:ea typeface="Georgia"/>
                <a:cs typeface="Georgia"/>
                <a:sym typeface="Georgia"/>
              </a:defRPr>
            </a:pPr>
          </a:p>
          <a:p>
            <a:pPr defTabSz="519937">
              <a:defRPr sz="3293">
                <a:latin typeface="Georgia"/>
                <a:ea typeface="Georgia"/>
                <a:cs typeface="Georgia"/>
                <a:sym typeface="Georgia"/>
              </a:defRPr>
            </a:pPr>
            <a:r>
              <a:t>Downloadable resources and </a:t>
            </a:r>
          </a:p>
          <a:p>
            <a:pPr defTabSz="519937">
              <a:defRPr sz="3293">
                <a:latin typeface="Georgia"/>
                <a:ea typeface="Georgia"/>
                <a:cs typeface="Georgia"/>
                <a:sym typeface="Georgia"/>
              </a:defRPr>
            </a:pPr>
            <a:r>
              <a:t>helpful study videos freely available at: </a:t>
            </a:r>
          </a:p>
          <a:p>
            <a:pPr defTabSz="519937">
              <a:defRPr b="1" sz="4183">
                <a:latin typeface="Georgia"/>
                <a:ea typeface="Georgia"/>
                <a:cs typeface="Georgia"/>
                <a:sym typeface="Georgia"/>
              </a:defRPr>
            </a:pPr>
            <a:r>
              <a:t>www.TrustworthyWord.com/catholic</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WHAT IS VENERATION?…"/>
          <p:cNvSpPr txBox="1"/>
          <p:nvPr>
            <p:ph type="title"/>
          </p:nvPr>
        </p:nvSpPr>
        <p:spPr>
          <a:xfrm>
            <a:off x="671909" y="677531"/>
            <a:ext cx="11842421" cy="8398538"/>
          </a:xfrm>
          <a:prstGeom prst="rect">
            <a:avLst/>
          </a:prstGeom>
        </p:spPr>
        <p:txBody>
          <a:bodyPr/>
          <a:lstStyle/>
          <a:p>
            <a:pPr defTabSz="443991">
              <a:defRPr b="1" sz="9500">
                <a:latin typeface="Georgia"/>
                <a:ea typeface="Georgia"/>
                <a:cs typeface="Georgia"/>
                <a:sym typeface="Georgia"/>
              </a:defRPr>
            </a:pPr>
            <a:r>
              <a:t>WHAT IS VENERATION?  </a:t>
            </a:r>
          </a:p>
          <a:p>
            <a:pPr defTabSz="443991">
              <a:defRPr b="1" sz="9500">
                <a:latin typeface="Georgia"/>
                <a:ea typeface="Georgia"/>
                <a:cs typeface="Georgia"/>
                <a:sym typeface="Georgia"/>
              </a:defRPr>
            </a:pPr>
            <a:r>
              <a:t>IS MARY OUR MOTHER?  </a:t>
            </a:r>
          </a:p>
          <a:p>
            <a:pPr defTabSz="443991">
              <a:defRPr b="1" sz="9500">
                <a:latin typeface="Georgia"/>
                <a:ea typeface="Georgia"/>
                <a:cs typeface="Georgia"/>
                <a:sym typeface="Georgia"/>
              </a:defRPr>
            </a:pPr>
            <a:r>
              <a:t>SHOULD MARY BE VENERATED?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NOTE: The same word “venerate” is used to describe the Bible, images, Mary, saints, &amp; angels.…"/>
          <p:cNvSpPr txBox="1"/>
          <p:nvPr>
            <p:ph type="title"/>
          </p:nvPr>
        </p:nvSpPr>
        <p:spPr>
          <a:xfrm>
            <a:off x="671909" y="677531"/>
            <a:ext cx="11842421" cy="8398538"/>
          </a:xfrm>
          <a:prstGeom prst="rect">
            <a:avLst/>
          </a:prstGeom>
        </p:spPr>
        <p:txBody>
          <a:bodyPr/>
          <a:lstStyle/>
          <a:p>
            <a:pPr defTabSz="292100">
              <a:defRPr sz="5150">
                <a:latin typeface="Georgia"/>
                <a:ea typeface="Georgia"/>
                <a:cs typeface="Georgia"/>
                <a:sym typeface="Georgia"/>
              </a:defRPr>
            </a:pPr>
            <a:r>
              <a:t>NOTE: The same word “venerate” is used to describe the Bible, images, Mary, saints, &amp; angels.</a:t>
            </a:r>
          </a:p>
          <a:p>
            <a:pPr defTabSz="292100">
              <a:defRPr sz="5150">
                <a:latin typeface="Georgia"/>
                <a:ea typeface="Georgia"/>
                <a:cs typeface="Georgia"/>
                <a:sym typeface="Georgia"/>
              </a:defRPr>
            </a:pPr>
          </a:p>
          <a:p>
            <a:pPr defTabSz="292100">
              <a:defRPr sz="5150">
                <a:latin typeface="Georgia"/>
                <a:ea typeface="Georgia"/>
                <a:cs typeface="Georgia"/>
                <a:sym typeface="Georgia"/>
              </a:defRPr>
            </a:pPr>
            <a:r>
              <a:t>Merriam-Webster’s Definitions: </a:t>
            </a:r>
          </a:p>
          <a:p>
            <a:pPr defTabSz="292100">
              <a:defRPr sz="5150">
                <a:latin typeface="Georgia"/>
                <a:ea typeface="Georgia"/>
                <a:cs typeface="Georgia"/>
                <a:sym typeface="Georgia"/>
              </a:defRPr>
            </a:pPr>
            <a:r>
              <a:t>Veneration - “respect or awe inspired by the dignity, wisdom, dedication, or talent of a person”</a:t>
            </a:r>
          </a:p>
          <a:p>
            <a:pPr defTabSz="292100">
              <a:defRPr sz="5150">
                <a:latin typeface="Georgia"/>
                <a:ea typeface="Georgia"/>
                <a:cs typeface="Georgia"/>
                <a:sym typeface="Georgia"/>
              </a:defRPr>
            </a:pPr>
          </a:p>
          <a:p>
            <a:pPr defTabSz="292100">
              <a:defRPr sz="5150">
                <a:latin typeface="Georgia"/>
                <a:ea typeface="Georgia"/>
                <a:cs typeface="Georgia"/>
                <a:sym typeface="Georgia"/>
              </a:defRPr>
            </a:pPr>
            <a:r>
              <a:t>Worship - “excessive admiration of or devotion to a person”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Adoration - “strong feelings of love or admiration”…"/>
          <p:cNvSpPr txBox="1"/>
          <p:nvPr>
            <p:ph type="title"/>
          </p:nvPr>
        </p:nvSpPr>
        <p:spPr>
          <a:xfrm>
            <a:off x="671909" y="677531"/>
            <a:ext cx="11842421" cy="8398538"/>
          </a:xfrm>
          <a:prstGeom prst="rect">
            <a:avLst/>
          </a:prstGeom>
        </p:spPr>
        <p:txBody>
          <a:bodyPr/>
          <a:lstStyle/>
          <a:p>
            <a:pPr defTabSz="268731">
              <a:defRPr sz="4738">
                <a:latin typeface="Georgia"/>
                <a:ea typeface="Georgia"/>
                <a:cs typeface="Georgia"/>
                <a:sym typeface="Georgia"/>
              </a:defRPr>
            </a:pPr>
            <a:r>
              <a:t>Adoration - “strong feelings of love or admiration”</a:t>
            </a:r>
          </a:p>
          <a:p>
            <a:pPr defTabSz="268731">
              <a:defRPr sz="4738">
                <a:latin typeface="Georgia"/>
                <a:ea typeface="Georgia"/>
                <a:cs typeface="Georgia"/>
                <a:sym typeface="Georgia"/>
              </a:defRPr>
            </a:pPr>
          </a:p>
          <a:p>
            <a:pPr defTabSz="268731">
              <a:defRPr sz="4738">
                <a:latin typeface="Georgia"/>
                <a:ea typeface="Georgia"/>
                <a:cs typeface="Georgia"/>
                <a:sym typeface="Georgia"/>
              </a:defRPr>
            </a:pPr>
            <a:r>
              <a:t>Sacred - “worthy of religious veneration, holy, dedicated or set apart for the service or worship of a deity”</a:t>
            </a:r>
          </a:p>
          <a:p>
            <a:pPr defTabSz="268731">
              <a:defRPr sz="4738">
                <a:latin typeface="Georgia"/>
                <a:ea typeface="Georgia"/>
                <a:cs typeface="Georgia"/>
                <a:sym typeface="Georgia"/>
              </a:defRPr>
            </a:pPr>
          </a:p>
          <a:p>
            <a:pPr defTabSz="268731">
              <a:defRPr sz="4738">
                <a:latin typeface="Georgia"/>
                <a:ea typeface="Georgia"/>
                <a:cs typeface="Georgia"/>
                <a:sym typeface="Georgia"/>
              </a:defRPr>
            </a:pPr>
            <a:r>
              <a:t>Prayer - “an address (such as a petition) to God or a god in word or thought”</a:t>
            </a:r>
          </a:p>
          <a:p>
            <a:pPr defTabSz="268731">
              <a:defRPr sz="4738">
                <a:latin typeface="Georgia"/>
                <a:ea typeface="Georgia"/>
                <a:cs typeface="Georgia"/>
                <a:sym typeface="Georgia"/>
              </a:defRPr>
            </a:pPr>
          </a:p>
          <a:p>
            <a:pPr defTabSz="268731">
              <a:defRPr sz="4738">
                <a:latin typeface="Georgia"/>
                <a:ea typeface="Georgia"/>
                <a:cs typeface="Georgia"/>
                <a:sym typeface="Georgia"/>
              </a:defRPr>
            </a:pPr>
            <a:r>
              <a:t>Genuflect - “to touch the knee to the floor or ground especially in worship”</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the Church venerates in Mary the purest realization of faith” (CCC 149)"/>
          <p:cNvSpPr txBox="1"/>
          <p:nvPr>
            <p:ph type="title"/>
          </p:nvPr>
        </p:nvSpPr>
        <p:spPr>
          <a:xfrm>
            <a:off x="671909" y="677531"/>
            <a:ext cx="11842421" cy="8398538"/>
          </a:xfrm>
          <a:prstGeom prst="rect">
            <a:avLst/>
          </a:prstGeom>
        </p:spPr>
        <p:txBody>
          <a:bodyPr/>
          <a:lstStyle>
            <a:lvl1pPr>
              <a:defRPr sz="10400">
                <a:latin typeface="Georgia"/>
                <a:ea typeface="Georgia"/>
                <a:cs typeface="Georgia"/>
                <a:sym typeface="Georgia"/>
              </a:defRPr>
            </a:lvl1pPr>
          </a:lstStyle>
          <a:p>
            <a:pPr/>
            <a:r>
              <a:t>the Church venerates in Mary the purest realization of faith” (CCC 149)</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the Church has always venerated the Scriptures as she venerates the Lord’s Body” (CCC 103)"/>
          <p:cNvSpPr txBox="1"/>
          <p:nvPr>
            <p:ph type="title"/>
          </p:nvPr>
        </p:nvSpPr>
        <p:spPr>
          <a:xfrm>
            <a:off x="671909" y="677531"/>
            <a:ext cx="11842421" cy="8398538"/>
          </a:xfrm>
          <a:prstGeom prst="rect">
            <a:avLst/>
          </a:prstGeom>
        </p:spPr>
        <p:txBody>
          <a:bodyPr/>
          <a:lstStyle>
            <a:lvl1pPr defTabSz="473201">
              <a:defRPr sz="10125">
                <a:latin typeface="Georgia"/>
                <a:ea typeface="Georgia"/>
                <a:cs typeface="Georgia"/>
                <a:sym typeface="Georgia"/>
              </a:defRPr>
            </a:lvl1pPr>
          </a:lstStyle>
          <a:p>
            <a:pPr/>
            <a:r>
              <a:t>“the Church has always venerated the Scriptures as she venerates the Lord’s Body” (CCC 103)</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hrough the icon of Christ and his works of salvation, it is he whom we adore.” (CCC 1192)…"/>
          <p:cNvSpPr txBox="1"/>
          <p:nvPr>
            <p:ph type="title"/>
          </p:nvPr>
        </p:nvSpPr>
        <p:spPr>
          <a:xfrm>
            <a:off x="671909" y="677531"/>
            <a:ext cx="11842421" cy="8398538"/>
          </a:xfrm>
          <a:prstGeom prst="rect">
            <a:avLst/>
          </a:prstGeom>
        </p:spPr>
        <p:txBody>
          <a:bodyPr/>
          <a:lstStyle/>
          <a:p>
            <a:pPr defTabSz="321310">
              <a:defRPr sz="6325">
                <a:latin typeface="Georgia"/>
                <a:ea typeface="Georgia"/>
                <a:cs typeface="Georgia"/>
                <a:sym typeface="Georgia"/>
              </a:defRPr>
            </a:pPr>
            <a:r>
              <a:t>“Through the icon of Christ and his works of salvation, it is he whom we adore.” (CCC 1192)</a:t>
            </a:r>
          </a:p>
          <a:p>
            <a:pPr defTabSz="321310">
              <a:defRPr sz="6325">
                <a:latin typeface="Georgia"/>
                <a:ea typeface="Georgia"/>
                <a:cs typeface="Georgia"/>
                <a:sym typeface="Georgia"/>
              </a:defRPr>
            </a:pPr>
          </a:p>
          <a:p>
            <a:pPr defTabSz="321310">
              <a:defRPr sz="6325">
                <a:latin typeface="Georgia"/>
                <a:ea typeface="Georgia"/>
                <a:cs typeface="Georgia"/>
                <a:sym typeface="Georgia"/>
              </a:defRPr>
            </a:pPr>
            <a:r>
              <a:t>“Through sacred images of of the holy Mother of God, of the angels and the saints, we venerate the persons represented” (CCC 1192)</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Jesus is Mary’s only son, but her spiritual motherhood extends to all men”…"/>
          <p:cNvSpPr txBox="1"/>
          <p:nvPr>
            <p:ph type="title"/>
          </p:nvPr>
        </p:nvSpPr>
        <p:spPr>
          <a:xfrm>
            <a:off x="671909" y="677531"/>
            <a:ext cx="11842421" cy="8398538"/>
          </a:xfrm>
          <a:prstGeom prst="rect">
            <a:avLst/>
          </a:prstGeom>
        </p:spPr>
        <p:txBody>
          <a:bodyPr/>
          <a:lstStyle/>
          <a:p>
            <a:pPr defTabSz="578358">
              <a:defRPr sz="9999">
                <a:latin typeface="Georgia"/>
                <a:ea typeface="Georgia"/>
                <a:cs typeface="Georgia"/>
                <a:sym typeface="Georgia"/>
              </a:defRPr>
            </a:pPr>
            <a:r>
              <a:t>“Jesus is Mary’s only son, but her spiritual motherhood extends to all men” </a:t>
            </a:r>
          </a:p>
          <a:p>
            <a:pPr defTabSz="578358">
              <a:defRPr sz="9999">
                <a:latin typeface="Georgia"/>
                <a:ea typeface="Georgia"/>
                <a:cs typeface="Georgia"/>
                <a:sym typeface="Georgia"/>
              </a:defRPr>
            </a:pPr>
            <a:r>
              <a:t>(CCC 501)</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According the dictionary definitions, how different are the words “veneration”, “worship”, “adoration”, and “sacred”?…"/>
          <p:cNvSpPr txBox="1"/>
          <p:nvPr>
            <p:ph type="title"/>
          </p:nvPr>
        </p:nvSpPr>
        <p:spPr>
          <a:xfrm>
            <a:off x="671909" y="677531"/>
            <a:ext cx="11842421" cy="8398538"/>
          </a:xfrm>
          <a:prstGeom prst="rect">
            <a:avLst/>
          </a:prstGeom>
        </p:spPr>
        <p:txBody>
          <a:bodyPr/>
          <a:lstStyle/>
          <a:p>
            <a:pPr defTabSz="420624">
              <a:defRPr sz="7056">
                <a:latin typeface="Georgia"/>
                <a:ea typeface="Georgia"/>
                <a:cs typeface="Georgia"/>
                <a:sym typeface="Georgia"/>
              </a:defRPr>
            </a:pPr>
            <a:r>
              <a:t>According the dictionary definitions, how different are the words “veneration”, “worship”, “adoration”, and “sacred”?</a:t>
            </a:r>
          </a:p>
          <a:p>
            <a:pPr defTabSz="420624">
              <a:defRPr sz="7056">
                <a:latin typeface="Georgia"/>
                <a:ea typeface="Georgia"/>
                <a:cs typeface="Georgia"/>
                <a:sym typeface="Georgia"/>
              </a:defRPr>
            </a:pPr>
            <a:r>
              <a:t>Where is the line crossed from “veneration” to “worship” or “adoration”?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