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DO INDULGENCES HELP US?"/>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DO INDULGENCES HELP US?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An indulgence…removes either part or all of the temporal punishment due to sin.  The faithful can gain indulgences for themselves or apply them to the dead.” (CCC 1471)"/>
          <p:cNvSpPr txBox="1"/>
          <p:nvPr>
            <p:ph type="title"/>
          </p:nvPr>
        </p:nvSpPr>
        <p:spPr>
          <a:xfrm>
            <a:off x="671909" y="677531"/>
            <a:ext cx="11842421" cy="8398538"/>
          </a:xfrm>
          <a:prstGeom prst="rect">
            <a:avLst/>
          </a:prstGeom>
        </p:spPr>
        <p:txBody>
          <a:bodyPr/>
          <a:lstStyle>
            <a:lvl1pPr defTabSz="484886">
              <a:defRPr sz="8133">
                <a:latin typeface="Georgia"/>
                <a:ea typeface="Georgia"/>
                <a:cs typeface="Georgia"/>
                <a:sym typeface="Georgia"/>
              </a:defRPr>
            </a:lvl1pPr>
          </a:lstStyle>
          <a:p>
            <a:pPr/>
            <a:r>
              <a:t>“An indulgence…removes either part or all of the temporal punishment due to sin.  The faithful can gain indulgences for themselves or apply them to the dead.” (CCC 1471)</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his treasury includes as well the prayers and good works of the Blessed Virgin Mary”…"/>
          <p:cNvSpPr txBox="1"/>
          <p:nvPr>
            <p:ph type="title"/>
          </p:nvPr>
        </p:nvSpPr>
        <p:spPr>
          <a:xfrm>
            <a:off x="671909" y="677531"/>
            <a:ext cx="11842421" cy="8398538"/>
          </a:xfrm>
          <a:prstGeom prst="rect">
            <a:avLst/>
          </a:prstGeom>
        </p:spPr>
        <p:txBody>
          <a:bodyPr/>
          <a:lstStyle/>
          <a:p>
            <a:pPr defTabSz="566674">
              <a:defRPr sz="9506">
                <a:latin typeface="Georgia"/>
                <a:ea typeface="Georgia"/>
                <a:cs typeface="Georgia"/>
                <a:sym typeface="Georgia"/>
              </a:defRPr>
            </a:pPr>
            <a:r>
              <a:t>“This treasury includes as well the prayers and good works of the Blessed Virgin Mary” </a:t>
            </a:r>
          </a:p>
          <a:p>
            <a:pPr defTabSz="566674">
              <a:defRPr sz="9506">
                <a:latin typeface="Georgia"/>
                <a:ea typeface="Georgia"/>
                <a:cs typeface="Georgia"/>
                <a:sym typeface="Georgia"/>
              </a:defRPr>
            </a:pPr>
            <a:r>
              <a:t>(CCC 1477)</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In this treasury too, are the prayers and good works of all the saints” (CCC 1477)"/>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“In this treasury too, are the prayers and good works of all the saints” (CCC 1477)</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In this way they attained their own salvation and at the same time cooperated in saving their brothers” (CCC 1477)"/>
          <p:cNvSpPr txBox="1"/>
          <p:nvPr>
            <p:ph type="title"/>
          </p:nvPr>
        </p:nvSpPr>
        <p:spPr>
          <a:xfrm>
            <a:off x="671909" y="677531"/>
            <a:ext cx="11842421" cy="8398538"/>
          </a:xfrm>
          <a:prstGeom prst="rect">
            <a:avLst/>
          </a:prstGeom>
        </p:spPr>
        <p:txBody>
          <a:bodyPr/>
          <a:lstStyle>
            <a:lvl1pPr defTabSz="549148">
              <a:defRPr sz="9494">
                <a:latin typeface="Georgia"/>
                <a:ea typeface="Georgia"/>
                <a:cs typeface="Georgia"/>
                <a:sym typeface="Georgia"/>
              </a:defRPr>
            </a:lvl1pPr>
          </a:lstStyle>
          <a:p>
            <a:pPr/>
            <a:r>
              <a:t>“In this way they attained their own salvation and at the same time cooperated in saving their brothers” (CCC 1477)</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hrough indulgences the faithful can obtain the remission of temporal punishment resulting from sin for themselves and also for the souls in Purgatory” (CCC 1498)"/>
          <p:cNvSpPr txBox="1"/>
          <p:nvPr>
            <p:ph type="title"/>
          </p:nvPr>
        </p:nvSpPr>
        <p:spPr>
          <a:xfrm>
            <a:off x="671909" y="677531"/>
            <a:ext cx="11842421" cy="8398538"/>
          </a:xfrm>
          <a:prstGeom prst="rect">
            <a:avLst/>
          </a:prstGeom>
        </p:spPr>
        <p:txBody>
          <a:bodyPr/>
          <a:lstStyle>
            <a:lvl1pPr defTabSz="467359">
              <a:defRPr sz="8080">
                <a:latin typeface="Georgia"/>
                <a:ea typeface="Georgia"/>
                <a:cs typeface="Georgia"/>
                <a:sym typeface="Georgia"/>
              </a:defRPr>
            </a:lvl1pPr>
          </a:lstStyle>
          <a:p>
            <a:pPr/>
            <a:r>
              <a:t>“Through indulgences the faithful can obtain the remission of temporal punishment resulting from sin for themselves and also for the souls in Purgatory” (CCC 1498)</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2 Maccabbees 12:43, &quot;And making a gathering, he sent twelve thousand drachms of silver to Jerusalem for sacrifice to be offered for the sins of the dead, thinking well and religiously concerning the resurrection."/>
          <p:cNvSpPr txBox="1"/>
          <p:nvPr>
            <p:ph type="title"/>
          </p:nvPr>
        </p:nvSpPr>
        <p:spPr>
          <a:xfrm>
            <a:off x="671909" y="677531"/>
            <a:ext cx="11842421" cy="8398538"/>
          </a:xfrm>
          <a:prstGeom prst="rect">
            <a:avLst/>
          </a:prstGeom>
        </p:spPr>
        <p:txBody>
          <a:bodyPr/>
          <a:lstStyle>
            <a:lvl1pPr defTabSz="408940">
              <a:defRPr sz="7069">
                <a:latin typeface="Georgia"/>
                <a:ea typeface="Georgia"/>
                <a:cs typeface="Georgia"/>
                <a:sym typeface="Georgia"/>
              </a:defRPr>
            </a:lvl1pPr>
          </a:lstStyle>
          <a:p>
            <a:pPr/>
            <a:r>
              <a:t>2 Maccabbees 12:43, "And making a gathering, he sent twelve thousand drachms of silver to Jerusalem for sacrifice to be offered for the sins of the dead, thinking well and religiously concerning the resurrection.</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2 Corinthians 5:6-8 “So we are always of good courage. We know that while we are at home in the body we are away from the Lord, for we walk by faith, not by sight.  Yes, we are of good courage, and we would rather be away from the body and at home with the Lord.”"/>
          <p:cNvSpPr txBox="1"/>
          <p:nvPr>
            <p:ph type="title"/>
          </p:nvPr>
        </p:nvSpPr>
        <p:spPr>
          <a:xfrm>
            <a:off x="671909" y="677531"/>
            <a:ext cx="11842421" cy="8398538"/>
          </a:xfrm>
          <a:prstGeom prst="rect">
            <a:avLst/>
          </a:prstGeom>
        </p:spPr>
        <p:txBody>
          <a:bodyPr/>
          <a:lstStyle>
            <a:lvl1pPr defTabSz="368045">
              <a:defRPr sz="6363">
                <a:latin typeface="Georgia"/>
                <a:ea typeface="Georgia"/>
                <a:cs typeface="Georgia"/>
                <a:sym typeface="Georgia"/>
              </a:defRPr>
            </a:lvl1pPr>
          </a:lstStyle>
          <a:p>
            <a:pPr/>
            <a:r>
              <a:t>2 Corinthians 5:6-8 “So we are always of good courage. We know that while we are at home in the body we are away from the Lord, for we walk by faith, not by sight.  Yes, we are of good courage, and we would rather be away from the body and at home with the Lord.”</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Luke 23:43 “Truly, I say to you, today you will be with me in paradise.” (ESV)"/>
          <p:cNvSpPr txBox="1"/>
          <p:nvPr>
            <p:ph type="title"/>
          </p:nvPr>
        </p:nvSpPr>
        <p:spPr>
          <a:xfrm>
            <a:off x="671909" y="677531"/>
            <a:ext cx="11842421" cy="8398538"/>
          </a:xfrm>
          <a:prstGeom prst="rect">
            <a:avLst/>
          </a:prstGeom>
        </p:spPr>
        <p:txBody>
          <a:bodyPr/>
          <a:lstStyle>
            <a:lvl1pPr>
              <a:defRPr sz="10100">
                <a:latin typeface="Georgia"/>
                <a:ea typeface="Georgia"/>
                <a:cs typeface="Georgia"/>
                <a:sym typeface="Georgia"/>
              </a:defRPr>
            </a:lvl1pPr>
          </a:lstStyle>
          <a:p>
            <a:pPr/>
            <a:r>
              <a:t>Luke 23:43 “Truly, I say to you, today you will be with me in paradise.” (ESV)</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Were Job’s sons alive or dead when made offerings for them (Job 1:5)?"/>
          <p:cNvSpPr txBox="1"/>
          <p:nvPr>
            <p:ph type="title"/>
          </p:nvPr>
        </p:nvSpPr>
        <p:spPr>
          <a:xfrm>
            <a:off x="671909" y="677531"/>
            <a:ext cx="11842421" cy="8398538"/>
          </a:xfrm>
          <a:prstGeom prst="rect">
            <a:avLst/>
          </a:prstGeom>
        </p:spPr>
        <p:txBody>
          <a:bodyPr/>
          <a:lstStyle>
            <a:lvl1pPr>
              <a:defRPr sz="10100">
                <a:latin typeface="Georgia"/>
                <a:ea typeface="Georgia"/>
                <a:cs typeface="Georgia"/>
                <a:sym typeface="Georgia"/>
              </a:defRPr>
            </a:lvl1pPr>
          </a:lstStyle>
          <a:p>
            <a:pPr/>
            <a:r>
              <a:t>Were Job’s sons alive or dead when made offerings for them (Job 1:5)?</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ILL I GO TO PURGATORY?"/>
          <p:cNvSpPr txBox="1"/>
          <p:nvPr>
            <p:ph type="title"/>
          </p:nvPr>
        </p:nvSpPr>
        <p:spPr>
          <a:xfrm>
            <a:off x="671909" y="677531"/>
            <a:ext cx="11842421" cy="8398538"/>
          </a:xfrm>
          <a:prstGeom prst="rect">
            <a:avLst/>
          </a:prstGeom>
        </p:spPr>
        <p:txBody>
          <a:bodyPr/>
          <a:lstStyle>
            <a:lvl1pPr>
              <a:defRPr sz="12500">
                <a:latin typeface="Georgia"/>
                <a:ea typeface="Georgia"/>
                <a:cs typeface="Georgia"/>
                <a:sym typeface="Georgia"/>
              </a:defRPr>
            </a:lvl1pPr>
          </a:lstStyle>
          <a:p>
            <a:pPr/>
            <a:r>
              <a:t>WILL I GO TO PURGATORY?</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Does 1 Corinthians 13:14-15 speak about people being burned up or their works being burned up to evidence their quality/genuineness?  Does it talk about the person being burned or escaping from the fire or being cleansed by the fire?"/>
          <p:cNvSpPr txBox="1"/>
          <p:nvPr>
            <p:ph type="title"/>
          </p:nvPr>
        </p:nvSpPr>
        <p:spPr>
          <a:xfrm>
            <a:off x="671909" y="677531"/>
            <a:ext cx="11842421" cy="8398538"/>
          </a:xfrm>
          <a:prstGeom prst="rect">
            <a:avLst/>
          </a:prstGeom>
        </p:spPr>
        <p:txBody>
          <a:bodyPr/>
          <a:lstStyle>
            <a:lvl1pPr defTabSz="373887">
              <a:defRPr sz="6464">
                <a:latin typeface="Georgia"/>
                <a:ea typeface="Georgia"/>
                <a:cs typeface="Georgia"/>
                <a:sym typeface="Georgia"/>
              </a:defRPr>
            </a:lvl1pPr>
          </a:lstStyle>
          <a:p>
            <a:pPr/>
            <a:r>
              <a:t>Does 1 Corinthians 13:14-15 speak about people being burned up or their works being burned up to evidence their quality/genuineness?  Does it talk about the person being burned or escaping from the fire or being cleansed by the fire?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If the Bible speaks so much about Heaven and Hell, why did it take the Catholic Church 1400+ years to approve a statement on Purgatory?…"/>
          <p:cNvSpPr txBox="1"/>
          <p:nvPr>
            <p:ph type="title"/>
          </p:nvPr>
        </p:nvSpPr>
        <p:spPr>
          <a:xfrm>
            <a:off x="671909" y="677531"/>
            <a:ext cx="11842421" cy="8398538"/>
          </a:xfrm>
          <a:prstGeom prst="rect">
            <a:avLst/>
          </a:prstGeom>
        </p:spPr>
        <p:txBody>
          <a:bodyPr/>
          <a:lstStyle/>
          <a:p>
            <a:pPr defTabSz="327152">
              <a:defRPr sz="5656">
                <a:latin typeface="Georgia"/>
                <a:ea typeface="Georgia"/>
                <a:cs typeface="Georgia"/>
                <a:sym typeface="Georgia"/>
              </a:defRPr>
            </a:pPr>
            <a:r>
              <a:t>If the Bible speaks so much about Heaven and Hell, why did it take the Catholic Church 1400+ years to approve a statement on Purgatory?</a:t>
            </a:r>
          </a:p>
          <a:p>
            <a:pPr defTabSz="327152">
              <a:defRPr sz="5656">
                <a:latin typeface="Georgia"/>
                <a:ea typeface="Georgia"/>
                <a:cs typeface="Georgia"/>
                <a:sym typeface="Georgia"/>
              </a:defRPr>
            </a:pPr>
          </a:p>
          <a:p>
            <a:pPr defTabSz="327152">
              <a:defRPr sz="5656">
                <a:latin typeface="Georgia"/>
                <a:ea typeface="Georgia"/>
                <a:cs typeface="Georgia"/>
                <a:sym typeface="Georgia"/>
              </a:defRPr>
            </a:pPr>
            <a:r>
              <a:t>“The Church formulated their doctrine of faith on Purgatory especially at the Councils of Florence [1439 A.D.] and Trent [1563 A.D.].” (CCC 1031)</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What were the motives of the Catholic doctrine of Purgatory?  How were they connected with indulgences and money/fundraising?  Why were Martin Luther and other reformers so much against this abuse of power and manipulative tactics?"/>
          <p:cNvSpPr txBox="1"/>
          <p:nvPr>
            <p:ph type="title"/>
          </p:nvPr>
        </p:nvSpPr>
        <p:spPr>
          <a:xfrm>
            <a:off x="671909" y="677531"/>
            <a:ext cx="11842421" cy="8398538"/>
          </a:xfrm>
          <a:prstGeom prst="rect">
            <a:avLst/>
          </a:prstGeom>
        </p:spPr>
        <p:txBody>
          <a:bodyPr/>
          <a:lstStyle>
            <a:lvl1pPr defTabSz="373887">
              <a:defRPr sz="6464">
                <a:latin typeface="Georgia"/>
                <a:ea typeface="Georgia"/>
                <a:cs typeface="Georgia"/>
                <a:sym typeface="Georgia"/>
              </a:defRPr>
            </a:lvl1pPr>
          </a:lstStyle>
          <a:p>
            <a:pPr/>
            <a:r>
              <a:t>What were the motives of the Catholic doctrine of Purgatory?  How were they connected with indulgences and money/fundraising?  Why were Martin Luther and other reformers so much against this abuse of power and manipulative tactics?</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Why does the Bible have so many warnings about adding to it?  What is the danger? What is the offense?  How has the Catholic Church offended God in the invention of purgatory?"/>
          <p:cNvSpPr txBox="1"/>
          <p:nvPr>
            <p:ph type="title"/>
          </p:nvPr>
        </p:nvSpPr>
        <p:spPr>
          <a:xfrm>
            <a:off x="671909" y="677531"/>
            <a:ext cx="11842421" cy="8398538"/>
          </a:xfrm>
          <a:prstGeom prst="rect">
            <a:avLst/>
          </a:prstGeom>
        </p:spPr>
        <p:txBody>
          <a:bodyPr/>
          <a:lstStyle>
            <a:lvl1pPr defTabSz="414781">
              <a:defRPr sz="7171">
                <a:latin typeface="Georgia"/>
                <a:ea typeface="Georgia"/>
                <a:cs typeface="Georgia"/>
                <a:sym typeface="Georgia"/>
              </a:defRPr>
            </a:lvl1pPr>
          </a:lstStyle>
          <a:p>
            <a:pPr/>
            <a:r>
              <a:t>Why does the Bible have so many warnings about adding to it?  What is the danger? What is the offense?  How has the Catholic Church offended God in the invention of purgatory?</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Where is the concept of indulgences in the Bible?"/>
          <p:cNvSpPr txBox="1"/>
          <p:nvPr>
            <p:ph type="title"/>
          </p:nvPr>
        </p:nvSpPr>
        <p:spPr>
          <a:xfrm>
            <a:off x="671909" y="677531"/>
            <a:ext cx="11842421" cy="8398538"/>
          </a:xfrm>
          <a:prstGeom prst="rect">
            <a:avLst/>
          </a:prstGeom>
        </p:spPr>
        <p:txBody>
          <a:bodyPr/>
          <a:lstStyle>
            <a:lvl1pPr>
              <a:defRPr sz="10100">
                <a:latin typeface="Georgia"/>
                <a:ea typeface="Georgia"/>
                <a:cs typeface="Georgia"/>
                <a:sym typeface="Georgia"/>
              </a:defRPr>
            </a:lvl1pPr>
          </a:lstStyle>
          <a:p>
            <a:pPr/>
            <a:r>
              <a:t>Where is the concept of indulgences in the Bible?</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What does Romans 8:1-2 mean?  What does 1 John 1:9 mean?…"/>
          <p:cNvSpPr txBox="1"/>
          <p:nvPr>
            <p:ph type="title"/>
          </p:nvPr>
        </p:nvSpPr>
        <p:spPr>
          <a:xfrm>
            <a:off x="671909" y="677531"/>
            <a:ext cx="11842421" cy="8398538"/>
          </a:xfrm>
          <a:prstGeom prst="rect">
            <a:avLst/>
          </a:prstGeom>
        </p:spPr>
        <p:txBody>
          <a:bodyPr/>
          <a:lstStyle/>
          <a:p>
            <a:pPr defTabSz="408940">
              <a:defRPr sz="7069">
                <a:latin typeface="Georgia"/>
                <a:ea typeface="Georgia"/>
                <a:cs typeface="Georgia"/>
                <a:sym typeface="Georgia"/>
              </a:defRPr>
            </a:pPr>
            <a:r>
              <a:t>What does Romans 8:1-2 mean?  What does 1 John 1:9 mean?</a:t>
            </a:r>
          </a:p>
          <a:p>
            <a:pPr defTabSz="408940">
              <a:defRPr sz="7069">
                <a:latin typeface="Georgia"/>
                <a:ea typeface="Georgia"/>
                <a:cs typeface="Georgia"/>
                <a:sym typeface="Georgia"/>
              </a:defRPr>
            </a:pPr>
          </a:p>
          <a:p>
            <a:pPr defTabSz="408940">
              <a:defRPr sz="7069">
                <a:latin typeface="Georgia"/>
                <a:ea typeface="Georgia"/>
                <a:cs typeface="Georgia"/>
                <a:sym typeface="Georgia"/>
              </a:defRPr>
            </a:pPr>
            <a:r>
              <a:t>If our debt has been fully paid (Colossians 2:13–14), why is there a need for Purgatory or Indulgences?</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SEE: “What Does the Bible Say About Heaven?” www.trustworthyword.com/what-does-the-bible-say-about-heaven…"/>
          <p:cNvSpPr txBox="1"/>
          <p:nvPr>
            <p:ph type="title"/>
          </p:nvPr>
        </p:nvSpPr>
        <p:spPr>
          <a:xfrm>
            <a:off x="671909" y="677531"/>
            <a:ext cx="11842421" cy="8398538"/>
          </a:xfrm>
          <a:prstGeom prst="rect">
            <a:avLst/>
          </a:prstGeom>
        </p:spPr>
        <p:txBody>
          <a:bodyPr/>
          <a:lstStyle/>
          <a:p>
            <a:pPr defTabSz="350520">
              <a:defRPr sz="6060">
                <a:latin typeface="Georgia"/>
                <a:ea typeface="Georgia"/>
                <a:cs typeface="Georgia"/>
                <a:sym typeface="Georgia"/>
              </a:defRPr>
            </a:pPr>
            <a:r>
              <a:t>SEE: “What Does the Bible Say About Heaven?” www.trustworthyword.com/what-does-the-bible-say-about-heaven </a:t>
            </a:r>
          </a:p>
          <a:p>
            <a:pPr defTabSz="350520">
              <a:defRPr sz="6060">
                <a:latin typeface="Georgia"/>
                <a:ea typeface="Georgia"/>
                <a:cs typeface="Georgia"/>
                <a:sym typeface="Georgia"/>
              </a:defRPr>
            </a:pPr>
          </a:p>
          <a:p>
            <a:pPr defTabSz="350520">
              <a:defRPr sz="6060">
                <a:latin typeface="Georgia"/>
                <a:ea typeface="Georgia"/>
                <a:cs typeface="Georgia"/>
                <a:sym typeface="Georgia"/>
              </a:defRPr>
            </a:pPr>
            <a:r>
              <a:t>SEE: “What Does the Bible Say About Hell?” www.trustworthyword.com/what-does-the-bible-say-about-hell </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73"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every sin, even venial, entails an unhealthy attachment to creatures, which must be purified here on earth, or after death in a state called Purgatory” (CCC 1472)"/>
          <p:cNvSpPr txBox="1"/>
          <p:nvPr>
            <p:ph type="title"/>
          </p:nvPr>
        </p:nvSpPr>
        <p:spPr>
          <a:xfrm>
            <a:off x="671909" y="677531"/>
            <a:ext cx="11842421" cy="8398538"/>
          </a:xfrm>
          <a:prstGeom prst="rect">
            <a:avLst/>
          </a:prstGeom>
        </p:spPr>
        <p:txBody>
          <a:bodyPr/>
          <a:lstStyle>
            <a:lvl1pPr defTabSz="379729">
              <a:defRPr sz="8125">
                <a:latin typeface="Georgia"/>
                <a:ea typeface="Georgia"/>
                <a:cs typeface="Georgia"/>
                <a:sym typeface="Georgia"/>
              </a:defRPr>
            </a:lvl1pPr>
          </a:lstStyle>
          <a:p>
            <a:pPr/>
            <a:r>
              <a:t>“every sin, even venial, entails an unhealthy attachment to creatures, which must be purified here on earth, or after death in a state called Purgatory” (CCC 1472)</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Each man receives his eternal retribution in his immortal soul at the very moment of his death, in a particular judgment that refers his life to Christ: either entrance into the blessedness of heaven - through purification or immediately, or immediate and everlasting damnation. ‘At the evening of life we shall be judged on our love.” (CCC 1022)"/>
          <p:cNvSpPr txBox="1"/>
          <p:nvPr>
            <p:ph type="title"/>
          </p:nvPr>
        </p:nvSpPr>
        <p:spPr>
          <a:xfrm>
            <a:off x="671909" y="677531"/>
            <a:ext cx="11842421" cy="8398538"/>
          </a:xfrm>
          <a:prstGeom prst="rect">
            <a:avLst/>
          </a:prstGeom>
        </p:spPr>
        <p:txBody>
          <a:bodyPr/>
          <a:lstStyle>
            <a:lvl1pPr defTabSz="303783">
              <a:defRPr sz="5356">
                <a:latin typeface="Georgia"/>
                <a:ea typeface="Georgia"/>
                <a:cs typeface="Georgia"/>
                <a:sym typeface="Georgia"/>
              </a:defRPr>
            </a:lvl1pPr>
          </a:lstStyle>
          <a:p>
            <a:pPr/>
            <a:r>
              <a:t>“Each man receives his eternal retribution in his immortal soul at the very moment of his death, in a particular judgment that refers his life to Christ: either entrance into the blessedness of heaven - through purification or immediately, or immediate and everlasting damnation. ‘At the evening of life we shall be judged on our love.” (CCC 1022)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All who died in God’s grace and friendship, but  are still imperfectly purified, are indeed assured of their eternal salvation; but after death they undergo purification, so as to achieve the holiness necessary to enter the joy of heaven”…"/>
          <p:cNvSpPr txBox="1"/>
          <p:nvPr>
            <p:ph type="title"/>
          </p:nvPr>
        </p:nvSpPr>
        <p:spPr>
          <a:xfrm>
            <a:off x="671909" y="677531"/>
            <a:ext cx="11842421" cy="8398538"/>
          </a:xfrm>
          <a:prstGeom prst="rect">
            <a:avLst/>
          </a:prstGeom>
        </p:spPr>
        <p:txBody>
          <a:bodyPr/>
          <a:lstStyle/>
          <a:p>
            <a:pPr defTabSz="356362">
              <a:defRPr sz="6283">
                <a:latin typeface="Georgia"/>
                <a:ea typeface="Georgia"/>
                <a:cs typeface="Georgia"/>
                <a:sym typeface="Georgia"/>
              </a:defRPr>
            </a:pPr>
            <a:r>
              <a:t>“All who died in God’s grace and friendship, but  are still imperfectly purified, are indeed assured of their eternal salvation; but after death they undergo purification, so as to achieve the holiness necessary to enter the joy of heaven” </a:t>
            </a:r>
          </a:p>
          <a:p>
            <a:pPr defTabSz="356362">
              <a:defRPr sz="6283">
                <a:latin typeface="Georgia"/>
                <a:ea typeface="Georgia"/>
                <a:cs typeface="Georgia"/>
                <a:sym typeface="Georgia"/>
              </a:defRPr>
            </a:pPr>
            <a:r>
              <a:t>(CCC 1030)</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he Church formulated their doctrine of faith on Purgatory especially at the Councils of Florence [1439] and Trent [1563].  The tradition of the Church, by reference to certain texts of Scripture, speaks of a cleansing fire.” (CCC 1031)"/>
          <p:cNvSpPr txBox="1"/>
          <p:nvPr>
            <p:ph type="title"/>
          </p:nvPr>
        </p:nvSpPr>
        <p:spPr>
          <a:xfrm>
            <a:off x="671909" y="677531"/>
            <a:ext cx="11842421" cy="8398538"/>
          </a:xfrm>
          <a:prstGeom prst="rect">
            <a:avLst/>
          </a:prstGeom>
        </p:spPr>
        <p:txBody>
          <a:bodyPr/>
          <a:lstStyle>
            <a:lvl1pPr defTabSz="362204">
              <a:defRPr sz="6696">
                <a:latin typeface="Georgia"/>
                <a:ea typeface="Georgia"/>
                <a:cs typeface="Georgia"/>
                <a:sym typeface="Georgia"/>
              </a:defRPr>
            </a:lvl1pPr>
          </a:lstStyle>
          <a:p>
            <a:pPr/>
            <a:r>
              <a:t>“The Church formulated their doctrine of faith on Purgatory especially at the Councils of Florence [1439] and Trent [1563].  The tradition of the Church, by reference to certain texts of Scripture, speaks of a cleansing fire.” (CCC 1031)</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we understand that certain offenses can be forgiven in this age, but certain others in the age to come” (CCC 1031)"/>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“we understand that certain offenses can be forgiven in this age, but certain others in the age to come” (CCC 1031)</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he Church also commends almsgiving, indulgences, and works of penance undertaken on behalf of the dead” (CCC 1032)"/>
          <p:cNvSpPr txBox="1"/>
          <p:nvPr>
            <p:ph type="title"/>
          </p:nvPr>
        </p:nvSpPr>
        <p:spPr>
          <a:xfrm>
            <a:off x="671909" y="677531"/>
            <a:ext cx="11842421" cy="8398538"/>
          </a:xfrm>
          <a:prstGeom prst="rect">
            <a:avLst/>
          </a:prstGeom>
        </p:spPr>
        <p:txBody>
          <a:bodyPr/>
          <a:lstStyle>
            <a:lvl1pPr defTabSz="496570">
              <a:defRPr sz="8840">
                <a:latin typeface="Georgia"/>
                <a:ea typeface="Georgia"/>
                <a:cs typeface="Georgia"/>
                <a:sym typeface="Georgia"/>
              </a:defRPr>
            </a:lvl1pPr>
          </a:lstStyle>
          <a:p>
            <a:pPr/>
            <a:r>
              <a:t>“The Church also commends almsgiving, indulgences, and works of penance undertaken on behalf of the dead” (CCC 1032)</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Let us not hesitate to help those who have died and to offer our prayers for them” (CCC 1032)"/>
          <p:cNvSpPr txBox="1"/>
          <p:nvPr>
            <p:ph type="title"/>
          </p:nvPr>
        </p:nvSpPr>
        <p:spPr>
          <a:xfrm>
            <a:off x="671909" y="677531"/>
            <a:ext cx="11842421" cy="8398538"/>
          </a:xfrm>
          <a:prstGeom prst="rect">
            <a:avLst/>
          </a:prstGeom>
        </p:spPr>
        <p:txBody>
          <a:bodyPr/>
          <a:lstStyle>
            <a:lvl1pPr defTabSz="525779">
              <a:defRPr sz="10350">
                <a:latin typeface="Georgia"/>
                <a:ea typeface="Georgia"/>
                <a:cs typeface="Georgia"/>
                <a:sym typeface="Georgia"/>
              </a:defRPr>
            </a:lvl1pPr>
          </a:lstStyle>
          <a:p>
            <a:pPr/>
            <a:r>
              <a:t>“Let us not hesitate to help those who have died and to offer our prayers for them” (CCC 1032)</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