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Is the concept of “annulment” (that a “marriage never existed”) a biblical concept? If so, where?…"/>
          <p:cNvSpPr txBox="1"/>
          <p:nvPr>
            <p:ph type="title"/>
          </p:nvPr>
        </p:nvSpPr>
        <p:spPr>
          <a:xfrm>
            <a:off x="671909" y="677531"/>
            <a:ext cx="11842421" cy="8398538"/>
          </a:xfrm>
          <a:prstGeom prst="rect">
            <a:avLst/>
          </a:prstGeom>
        </p:spPr>
        <p:txBody>
          <a:bodyPr/>
          <a:lstStyle/>
          <a:p>
            <a:pPr defTabSz="379729">
              <a:defRPr sz="6369">
                <a:latin typeface="Georgia"/>
                <a:ea typeface="Georgia"/>
                <a:cs typeface="Georgia"/>
                <a:sym typeface="Georgia"/>
              </a:defRPr>
            </a:pPr>
            <a:r>
              <a:t>Is the concept of “annulment” (that a “marriage never existed”) a biblical concept? If so, where?</a:t>
            </a:r>
          </a:p>
          <a:p>
            <a:pPr defTabSz="379729">
              <a:defRPr sz="6369">
                <a:latin typeface="Georgia"/>
                <a:ea typeface="Georgia"/>
                <a:cs typeface="Georgia"/>
                <a:sym typeface="Georgia"/>
              </a:defRPr>
            </a:pPr>
          </a:p>
          <a:p>
            <a:pPr defTabSz="379729">
              <a:defRPr sz="6369">
                <a:latin typeface="Georgia"/>
                <a:ea typeface="Georgia"/>
                <a:cs typeface="Georgia"/>
                <a:sym typeface="Georgia"/>
              </a:defRPr>
            </a:pPr>
            <a:r>
              <a:t>How does that differ with Romans 7:2 and 1 Corinthians 7:39 saying that only death ends a marriage?</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Does the Bible ever distinguish between marriages inside or outside the church?…"/>
          <p:cNvSpPr txBox="1"/>
          <p:nvPr>
            <p:ph type="title"/>
          </p:nvPr>
        </p:nvSpPr>
        <p:spPr>
          <a:xfrm>
            <a:off x="671909" y="677531"/>
            <a:ext cx="11842421" cy="8398538"/>
          </a:xfrm>
          <a:prstGeom prst="rect">
            <a:avLst/>
          </a:prstGeom>
        </p:spPr>
        <p:txBody>
          <a:bodyPr/>
          <a:lstStyle/>
          <a:p>
            <a:pPr defTabSz="379729">
              <a:defRPr sz="6369">
                <a:latin typeface="Georgia"/>
                <a:ea typeface="Georgia"/>
                <a:cs typeface="Georgia"/>
                <a:sym typeface="Georgia"/>
              </a:defRPr>
            </a:pPr>
            <a:r>
              <a:t>Does the Bible ever distinguish between marriages inside or outside the church?</a:t>
            </a:r>
          </a:p>
          <a:p>
            <a:pPr defTabSz="379729">
              <a:defRPr sz="6369">
                <a:latin typeface="Georgia"/>
                <a:ea typeface="Georgia"/>
                <a:cs typeface="Georgia"/>
                <a:sym typeface="Georgia"/>
              </a:defRPr>
            </a:pPr>
          </a:p>
          <a:p>
            <a:pPr defTabSz="379729">
              <a:defRPr sz="6369">
                <a:latin typeface="Georgia"/>
                <a:ea typeface="Georgia"/>
                <a:cs typeface="Georgia"/>
                <a:sym typeface="Georgia"/>
              </a:defRPr>
            </a:pPr>
            <a:r>
              <a:t>Is it right to provide an avenue of allow marriage to a non-believer when the Bible prohibits it clearly </a:t>
            </a:r>
            <a:br/>
            <a:r>
              <a:t>(1 Corinthians 7:39)?</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Why would Sirach 25:35-36 encourage divorce in such a sweeping manner?  Does the Bible encourage it or permit it on rare occasions?"/>
          <p:cNvSpPr txBox="1"/>
          <p:nvPr>
            <p:ph type="title"/>
          </p:nvPr>
        </p:nvSpPr>
        <p:spPr>
          <a:xfrm>
            <a:off x="671909" y="677531"/>
            <a:ext cx="11842421" cy="8398538"/>
          </a:xfrm>
          <a:prstGeom prst="rect">
            <a:avLst/>
          </a:prstGeom>
        </p:spPr>
        <p:txBody>
          <a:bodyPr/>
          <a:lstStyle>
            <a:lvl1pPr defTabSz="473201">
              <a:defRPr sz="8181">
                <a:latin typeface="Georgia"/>
                <a:ea typeface="Georgia"/>
                <a:cs typeface="Georgia"/>
                <a:sym typeface="Georgia"/>
              </a:defRPr>
            </a:lvl1pPr>
          </a:lstStyle>
          <a:p>
            <a:pPr/>
            <a:r>
              <a:t>Why would Sirach 25:35-36 encourage divorce in such a sweeping manner?  Does the Bible encourage it or permit it on rare occasions?</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Is not withholding Eucharistic communion withholding forgiveness?"/>
          <p:cNvSpPr txBox="1"/>
          <p:nvPr>
            <p:ph type="title"/>
          </p:nvPr>
        </p:nvSpPr>
        <p:spPr>
          <a:xfrm>
            <a:off x="671909" y="677531"/>
            <a:ext cx="11842421" cy="8398538"/>
          </a:xfrm>
          <a:prstGeom prst="rect">
            <a:avLst/>
          </a:prstGeom>
        </p:spPr>
        <p:txBody>
          <a:bodyPr/>
          <a:lstStyle>
            <a:lvl1pPr>
              <a:defRPr sz="9800">
                <a:latin typeface="Georgia"/>
                <a:ea typeface="Georgia"/>
                <a:cs typeface="Georgia"/>
                <a:sym typeface="Georgia"/>
              </a:defRPr>
            </a:lvl1pPr>
          </a:lstStyle>
          <a:p>
            <a:pPr/>
            <a:r>
              <a:t>Is not withholding Eucharistic communion withholding forgiveness? </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SEE: “What Does the Bible Say about Divorce and Remarriage?” www.trustworthyword.com/…"/>
          <p:cNvSpPr txBox="1"/>
          <p:nvPr>
            <p:ph type="title"/>
          </p:nvPr>
        </p:nvSpPr>
        <p:spPr>
          <a:xfrm>
            <a:off x="671909" y="677531"/>
            <a:ext cx="11842421" cy="8398538"/>
          </a:xfrm>
          <a:prstGeom prst="rect">
            <a:avLst/>
          </a:prstGeom>
        </p:spPr>
        <p:txBody>
          <a:bodyPr/>
          <a:lstStyle/>
          <a:p>
            <a:pPr defTabSz="438150">
              <a:defRPr sz="7350">
                <a:latin typeface="Georgia"/>
                <a:ea typeface="Georgia"/>
                <a:cs typeface="Georgia"/>
                <a:sym typeface="Georgia"/>
              </a:defRPr>
            </a:pPr>
            <a:r>
              <a:t>SEE: “What Does the Bible Say about Divorce and Remarriage?” www.trustworthyword.com/</a:t>
            </a:r>
          </a:p>
          <a:p>
            <a:pPr defTabSz="438150">
              <a:defRPr sz="7350">
                <a:latin typeface="Georgia"/>
                <a:ea typeface="Georgia"/>
                <a:cs typeface="Georgia"/>
                <a:sym typeface="Georgia"/>
              </a:defRPr>
            </a:pPr>
            <a:r>
              <a:t>what-does-the-bible-say-about-divorce-and-remarriage</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49"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CAN MARRIAGES BE ANNULLED?…"/>
          <p:cNvSpPr txBox="1"/>
          <p:nvPr>
            <p:ph type="title"/>
          </p:nvPr>
        </p:nvSpPr>
        <p:spPr>
          <a:xfrm>
            <a:off x="671909" y="677531"/>
            <a:ext cx="11842421" cy="8398538"/>
          </a:xfrm>
          <a:prstGeom prst="rect">
            <a:avLst/>
          </a:prstGeom>
        </p:spPr>
        <p:txBody>
          <a:bodyPr/>
          <a:lstStyle/>
          <a:p>
            <a:pPr defTabSz="514095">
              <a:defRPr sz="11000">
                <a:latin typeface="Georgia"/>
                <a:ea typeface="Georgia"/>
                <a:cs typeface="Georgia"/>
                <a:sym typeface="Georgia"/>
              </a:defRPr>
            </a:pPr>
            <a:r>
              <a:t>CAN MARRIAGES BE ANNULLED?</a:t>
            </a:r>
          </a:p>
          <a:p>
            <a:pPr defTabSz="514095">
              <a:defRPr sz="11000">
                <a:latin typeface="Georgia"/>
                <a:ea typeface="Georgia"/>
                <a:cs typeface="Georgia"/>
                <a:sym typeface="Georgia"/>
              </a:defRPr>
            </a:pPr>
          </a:p>
          <a:p>
            <a:pPr defTabSz="514095">
              <a:defRPr sz="11000">
                <a:latin typeface="Georgia"/>
                <a:ea typeface="Georgia"/>
                <a:cs typeface="Georgia"/>
                <a:sym typeface="Georgia"/>
              </a:defRPr>
            </a:pPr>
            <a:r>
              <a:t>WHAT ABOUT REMARRIAGE?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The Church, after an examination of the situation by the competent ecclesiastical tribunal can declare the nullity of a marriage, i.e., that the marriage never existed.  In this case the contracting parties are free to marry, provided the natural obligations of a previous union are discharged.” (CCC 1629)"/>
          <p:cNvSpPr txBox="1"/>
          <p:nvPr>
            <p:ph type="title"/>
          </p:nvPr>
        </p:nvSpPr>
        <p:spPr>
          <a:xfrm>
            <a:off x="671909" y="677531"/>
            <a:ext cx="11842421" cy="8398538"/>
          </a:xfrm>
          <a:prstGeom prst="rect">
            <a:avLst/>
          </a:prstGeom>
        </p:spPr>
        <p:txBody>
          <a:bodyPr/>
          <a:lstStyle>
            <a:lvl1pPr defTabSz="280415">
              <a:defRPr sz="6000">
                <a:latin typeface="Georgia"/>
                <a:ea typeface="Georgia"/>
                <a:cs typeface="Georgia"/>
                <a:sym typeface="Georgia"/>
              </a:defRPr>
            </a:lvl1pPr>
          </a:lstStyle>
          <a:p>
            <a:pPr/>
            <a:r>
              <a:t>“The Church, after an examination of the situation by the competent ecclesiastical tribunal can declare the nullity of a marriage, i.e., that the marriage never existed.  In this case the contracting parties are free to marry, provided the natural obligations of a previous union are discharged.” (CCC 1629)</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A case of marriage with disparity of cult (between a Catholic and a non-baptized person) requires even greater circumspection” (1633)"/>
          <p:cNvSpPr txBox="1"/>
          <p:nvPr>
            <p:ph type="title"/>
          </p:nvPr>
        </p:nvSpPr>
        <p:spPr>
          <a:xfrm>
            <a:off x="671909" y="677531"/>
            <a:ext cx="11842421" cy="8398538"/>
          </a:xfrm>
          <a:prstGeom prst="rect">
            <a:avLst/>
          </a:prstGeom>
        </p:spPr>
        <p:txBody>
          <a:bodyPr/>
          <a:lstStyle>
            <a:lvl1pPr defTabSz="490727">
              <a:defRPr sz="8652">
                <a:latin typeface="Georgia"/>
                <a:ea typeface="Georgia"/>
                <a:cs typeface="Georgia"/>
                <a:sym typeface="Georgia"/>
              </a:defRPr>
            </a:lvl1pPr>
          </a:lstStyle>
          <a:p>
            <a:pPr/>
            <a:r>
              <a:t>“A case of marriage with disparity of cult (between a Catholic and a non-baptized person) requires even greater circumspection” (1633)</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the remarriage of persons divorced from a living, lawful spouse contravenes the plan and law of God as taught by Christ.  They are not separated from the Church, but they cannot receive Eucharistic communion.” (CCC 1665)"/>
          <p:cNvSpPr txBox="1"/>
          <p:nvPr>
            <p:ph type="title"/>
          </p:nvPr>
        </p:nvSpPr>
        <p:spPr>
          <a:xfrm>
            <a:off x="671909" y="677531"/>
            <a:ext cx="11842421" cy="8398538"/>
          </a:xfrm>
          <a:prstGeom prst="rect">
            <a:avLst/>
          </a:prstGeom>
        </p:spPr>
        <p:txBody>
          <a:bodyPr/>
          <a:lstStyle>
            <a:lvl1pPr defTabSz="385572">
              <a:defRPr sz="6798">
                <a:latin typeface="Georgia"/>
                <a:ea typeface="Georgia"/>
                <a:cs typeface="Georgia"/>
                <a:sym typeface="Georgia"/>
              </a:defRPr>
            </a:lvl1pPr>
          </a:lstStyle>
          <a:p>
            <a:pPr/>
            <a:r>
              <a:t>“the remarriage of persons divorced from a living, lawful spouse contravenes the plan and law of God as taught by Christ.  They are not separated from the Church, but they cannot receive Eucharistic communion.” (CCC 1665)</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Encouragement to divorce if your wife does not obey you] Sirach 25:35-36 “If she walk not at thy hand, she will confound thee in the sight of thy enemies. 36 Cut her off from thy flesh, lest she always abuse thee.”"/>
          <p:cNvSpPr txBox="1"/>
          <p:nvPr>
            <p:ph type="title"/>
          </p:nvPr>
        </p:nvSpPr>
        <p:spPr>
          <a:xfrm>
            <a:off x="671909" y="677531"/>
            <a:ext cx="11842421" cy="8398538"/>
          </a:xfrm>
          <a:prstGeom prst="rect">
            <a:avLst/>
          </a:prstGeom>
        </p:spPr>
        <p:txBody>
          <a:bodyPr/>
          <a:lstStyle>
            <a:lvl1pPr defTabSz="385572">
              <a:defRPr sz="7128">
                <a:latin typeface="Georgia"/>
                <a:ea typeface="Georgia"/>
                <a:cs typeface="Georgia"/>
                <a:sym typeface="Georgia"/>
              </a:defRPr>
            </a:lvl1pPr>
          </a:lstStyle>
          <a:p>
            <a:pPr/>
            <a:r>
              <a:t>[Encouragement to divorce if your wife does not obey you] Sirach 25:35-36 “If she walk not at thy hand, she will confound thee in the sight of thy enemies. 36 Cut her off from thy flesh, lest she always abuse thee.”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Mark 10:7–9 ‘Therefore a man shall leave his father and mother and hold fast to his wife, [8] and the two shall become one flesh.’ So they are no longer two but one flesh. [9] What therefore God has joined together, let not man separate.” (ESV)"/>
          <p:cNvSpPr txBox="1"/>
          <p:nvPr>
            <p:ph type="title"/>
          </p:nvPr>
        </p:nvSpPr>
        <p:spPr>
          <a:xfrm>
            <a:off x="671909" y="677531"/>
            <a:ext cx="11842421" cy="8398538"/>
          </a:xfrm>
          <a:prstGeom prst="rect">
            <a:avLst/>
          </a:prstGeom>
        </p:spPr>
        <p:txBody>
          <a:bodyPr/>
          <a:lstStyle>
            <a:lvl1pPr defTabSz="379729">
              <a:defRPr sz="6369">
                <a:latin typeface="Georgia"/>
                <a:ea typeface="Georgia"/>
                <a:cs typeface="Georgia"/>
                <a:sym typeface="Georgia"/>
              </a:defRPr>
            </a:lvl1pPr>
          </a:lstStyle>
          <a:p>
            <a:pPr/>
            <a:r>
              <a:t>Mark 10:7–9 ‘Therefore a man shall leave his father and mother and hold fast to his wife, [8] and the two shall become one flesh.’ So they are no longer two but one flesh. [9] What therefore God has joined together, let not man separate.” (ESV)</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Romans 7:2–3 “For a married woman is bound by law to her husband while he lives, but if her husband dies she is released from the law of marriage. [3] Accordingly, she will be called an adulteress if she lives with another man while her husband is alive. But if her husband dies, she is free from that law, and if she marries another man she is not an adulteress.” (ESV)"/>
          <p:cNvSpPr txBox="1"/>
          <p:nvPr>
            <p:ph type="title"/>
          </p:nvPr>
        </p:nvSpPr>
        <p:spPr>
          <a:xfrm>
            <a:off x="671909" y="677531"/>
            <a:ext cx="11842421" cy="8398538"/>
          </a:xfrm>
          <a:prstGeom prst="rect">
            <a:avLst/>
          </a:prstGeom>
        </p:spPr>
        <p:txBody>
          <a:bodyPr/>
          <a:lstStyle>
            <a:lvl1pPr defTabSz="309625">
              <a:defRPr sz="5511">
                <a:latin typeface="Georgia"/>
                <a:ea typeface="Georgia"/>
                <a:cs typeface="Georgia"/>
                <a:sym typeface="Georgia"/>
              </a:defRPr>
            </a:lvl1pPr>
          </a:lstStyle>
          <a:p>
            <a:pPr/>
            <a:r>
              <a:t>Romans 7:2–3 “For a married woman is bound by law to her husband while he lives, but if her husband dies she is released from the law of marriage. [3] Accordingly, she will be called an adulteress if she lives with another man while her husband is alive. But if her husband dies, she is free from that law, and if she marries another man she is not an adulteress.” (ESV)</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1 Corinthians 7:39 “A wife is bound to her husband as long as he lives. But if her husband dies, she is free to be married to whom she wishes, only in the Lord.” (ESV)"/>
          <p:cNvSpPr txBox="1"/>
          <p:nvPr>
            <p:ph type="title"/>
          </p:nvPr>
        </p:nvSpPr>
        <p:spPr>
          <a:xfrm>
            <a:off x="671909" y="677531"/>
            <a:ext cx="11842421" cy="8398538"/>
          </a:xfrm>
          <a:prstGeom prst="rect">
            <a:avLst/>
          </a:prstGeom>
        </p:spPr>
        <p:txBody>
          <a:bodyPr/>
          <a:lstStyle>
            <a:lvl1pPr defTabSz="408940">
              <a:defRPr sz="8050">
                <a:latin typeface="Georgia"/>
                <a:ea typeface="Georgia"/>
                <a:cs typeface="Georgia"/>
                <a:sym typeface="Georgia"/>
              </a:defRPr>
            </a:lvl1pPr>
          </a:lstStyle>
          <a:p>
            <a:pPr/>
            <a:r>
              <a:t>1 Corinthians 7:39 “A wife is bound to her husband as long as he lives. But if her husband dies, she is free to be married to whom she wishes, only in the Lord.” (ESV)</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