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2 Corinthians 13:5 “Examine yourselves, to see whether you are in the faith. Test yourselves. Or do you not realize this about yourselves, that Jesus Christ is in you?—unless indeed you fail to meet the test!&quot; (ESV)"/>
          <p:cNvSpPr txBox="1"/>
          <p:nvPr>
            <p:ph type="title"/>
          </p:nvPr>
        </p:nvSpPr>
        <p:spPr>
          <a:xfrm>
            <a:off x="671909" y="677531"/>
            <a:ext cx="11842421" cy="8398538"/>
          </a:xfrm>
          <a:prstGeom prst="rect">
            <a:avLst/>
          </a:prstGeom>
        </p:spPr>
        <p:txBody>
          <a:bodyPr/>
          <a:lstStyle>
            <a:lvl1pPr>
              <a:defRPr sz="5400">
                <a:latin typeface="Georgia"/>
                <a:ea typeface="Georgia"/>
                <a:cs typeface="Georgia"/>
                <a:sym typeface="Georgia"/>
              </a:defRPr>
            </a:lvl1pPr>
          </a:lstStyle>
          <a:p>
            <a:pPr/>
            <a:r>
              <a:t>2 Corinthians 13:5 “Examine yourselves, to see whether you are in the faith. Test yourselves. Or do you not realize this about yourselves, that Jesus Christ is in you?—unless indeed you fail to meet the test!"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How does 2 Timothy 3:16-17 describe the Bible?"/>
          <p:cNvSpPr txBox="1"/>
          <p:nvPr>
            <p:ph type="title"/>
          </p:nvPr>
        </p:nvSpPr>
        <p:spPr>
          <a:xfrm>
            <a:off x="671909" y="677531"/>
            <a:ext cx="11842421" cy="8398538"/>
          </a:xfrm>
          <a:prstGeom prst="rect">
            <a:avLst/>
          </a:prstGeom>
        </p:spPr>
        <p:txBody>
          <a:bodyPr/>
          <a:lstStyle>
            <a:lvl1pPr>
              <a:defRPr sz="10200">
                <a:latin typeface="Georgia"/>
                <a:ea typeface="Georgia"/>
                <a:cs typeface="Georgia"/>
                <a:sym typeface="Georgia"/>
              </a:defRPr>
            </a:lvl1pPr>
          </a:lstStyle>
          <a:p>
            <a:pPr/>
            <a:r>
              <a:t>How does 2 Timothy 3:16-17 describe the Bible?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What does 2 Corinthians 13:5 say about salvation?  How do we test ourselves according to Scripture?…"/>
          <p:cNvSpPr txBox="1"/>
          <p:nvPr>
            <p:ph type="title"/>
          </p:nvPr>
        </p:nvSpPr>
        <p:spPr>
          <a:xfrm>
            <a:off x="671909" y="677531"/>
            <a:ext cx="11842421" cy="8398538"/>
          </a:xfrm>
          <a:prstGeom prst="rect">
            <a:avLst/>
          </a:prstGeom>
        </p:spPr>
        <p:txBody>
          <a:bodyPr/>
          <a:lstStyle/>
          <a:p>
            <a:pPr defTabSz="257047">
              <a:defRPr sz="5500">
                <a:latin typeface="Georgia"/>
                <a:ea typeface="Georgia"/>
                <a:cs typeface="Georgia"/>
                <a:sym typeface="Georgia"/>
              </a:defRPr>
            </a:pPr>
            <a:r>
              <a:t>What does 2 Corinthians 13:5 say about salvation?  How do we test ourselves according to Scripture?</a:t>
            </a:r>
          </a:p>
          <a:p>
            <a:pPr defTabSz="257047">
              <a:defRPr sz="5500">
                <a:latin typeface="Georgia"/>
                <a:ea typeface="Georgia"/>
                <a:cs typeface="Georgia"/>
                <a:sym typeface="Georgia"/>
              </a:defRPr>
            </a:pPr>
            <a:r>
              <a:t>1) Would Galatians 5:19-24 </a:t>
            </a:r>
          </a:p>
          <a:p>
            <a:pPr defTabSz="257047">
              <a:defRPr sz="5500">
                <a:latin typeface="Georgia"/>
                <a:ea typeface="Georgia"/>
                <a:cs typeface="Georgia"/>
                <a:sym typeface="Georgia"/>
              </a:defRPr>
            </a:pPr>
            <a:r>
              <a:t>be a good test, why?</a:t>
            </a:r>
          </a:p>
          <a:p>
            <a:pPr defTabSz="257047">
              <a:defRPr sz="5500">
                <a:latin typeface="Georgia"/>
                <a:ea typeface="Georgia"/>
                <a:cs typeface="Georgia"/>
                <a:sym typeface="Georgia"/>
              </a:defRPr>
            </a:pPr>
            <a:r>
              <a:t>2) How would the book of 1 John help to test the genuineness of our faith?</a:t>
            </a:r>
          </a:p>
          <a:p>
            <a:pPr defTabSz="257047">
              <a:defRPr sz="5500">
                <a:latin typeface="Georgia"/>
                <a:ea typeface="Georgia"/>
                <a:cs typeface="Georgia"/>
                <a:sym typeface="Georgia"/>
              </a:defRPr>
            </a:pPr>
            <a:r>
              <a:t>3) How does the parable of the sower help us to understand what salvation looks like? (Matthew 13:18–23)</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Why is Tradition to be “accepted and honored with equal sentiments of devotion and reverence”?"/>
          <p:cNvSpPr txBox="1"/>
          <p:nvPr>
            <p:ph type="title"/>
          </p:nvPr>
        </p:nvSpPr>
        <p:spPr>
          <a:xfrm>
            <a:off x="671909" y="677531"/>
            <a:ext cx="11842421" cy="8398538"/>
          </a:xfrm>
          <a:prstGeom prst="rect">
            <a:avLst/>
          </a:prstGeom>
        </p:spPr>
        <p:txBody>
          <a:bodyPr/>
          <a:lstStyle>
            <a:lvl1pPr defTabSz="443991">
              <a:defRPr sz="9500">
                <a:latin typeface="Georgia"/>
                <a:ea typeface="Georgia"/>
                <a:cs typeface="Georgia"/>
                <a:sym typeface="Georgia"/>
              </a:defRPr>
            </a:lvl1pPr>
          </a:lstStyle>
          <a:p>
            <a:pPr/>
            <a:r>
              <a:t>Why is Tradition to be “accepted and honored with equal sentiments of devotion and reverence”?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7"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HOW DO WE KNOW TRUTH?"/>
          <p:cNvSpPr txBox="1"/>
          <p:nvPr>
            <p:ph type="title"/>
          </p:nvPr>
        </p:nvSpPr>
        <p:spPr>
          <a:xfrm>
            <a:off x="671909" y="677531"/>
            <a:ext cx="11842421" cy="8398538"/>
          </a:xfrm>
          <a:prstGeom prst="rect">
            <a:avLst/>
          </a:prstGeom>
        </p:spPr>
        <p:txBody>
          <a:bodyPr/>
          <a:lstStyle>
            <a:lvl1pPr>
              <a:defRPr b="1" sz="12500">
                <a:latin typeface="Georgia"/>
                <a:ea typeface="Georgia"/>
                <a:cs typeface="Georgia"/>
                <a:sym typeface="Georgia"/>
              </a:defRPr>
            </a:lvl1pPr>
          </a:lstStyle>
          <a:p>
            <a:pPr/>
            <a:r>
              <a:t>HOW DO WE KNOW TRUTH?</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Sacred Tradition and Sacred Scripture, then, are bound closely together and communicate one with the other. For both of them, flowing out front he same divine well-spring, come together in some fashion to form one thing and move towards the same goal.” (CCC 80)"/>
          <p:cNvSpPr txBox="1"/>
          <p:nvPr>
            <p:ph type="title"/>
          </p:nvPr>
        </p:nvSpPr>
        <p:spPr>
          <a:xfrm>
            <a:off x="671909" y="677531"/>
            <a:ext cx="11842421" cy="8398538"/>
          </a:xfrm>
          <a:prstGeom prst="rect">
            <a:avLst/>
          </a:prstGeom>
        </p:spPr>
        <p:txBody>
          <a:bodyPr/>
          <a:lstStyle>
            <a:lvl1pPr defTabSz="327152">
              <a:defRPr sz="5768">
                <a:latin typeface="Georgia"/>
                <a:ea typeface="Georgia"/>
                <a:cs typeface="Georgia"/>
                <a:sym typeface="Georgia"/>
              </a:defRPr>
            </a:lvl1pPr>
          </a:lstStyle>
          <a:p>
            <a:pPr/>
            <a:r>
              <a:t>“'Sacred Tradition and Sacred Scripture, then, are bound closely together and communicate one with the other. For both of them, flowing out front he same divine well-spring, come together in some fashion to form one thing and move towards the same goal.” (CCC 80)</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he apostolic preaching, which is expressed in a special way in the inspired books, was to be preserved in a continuous line of succession until the end of time” (CCC, 77)"/>
          <p:cNvSpPr txBox="1"/>
          <p:nvPr>
            <p:ph type="title"/>
          </p:nvPr>
        </p:nvSpPr>
        <p:spPr>
          <a:xfrm>
            <a:off x="671909" y="677531"/>
            <a:ext cx="11842421" cy="8398538"/>
          </a:xfrm>
          <a:prstGeom prst="rect">
            <a:avLst/>
          </a:prstGeom>
        </p:spPr>
        <p:txBody>
          <a:bodyPr/>
          <a:lstStyle>
            <a:lvl1pPr defTabSz="373887">
              <a:defRPr>
                <a:latin typeface="Georgia"/>
                <a:ea typeface="Georgia"/>
                <a:cs typeface="Georgia"/>
                <a:sym typeface="Georgia"/>
              </a:defRPr>
            </a:lvl1pPr>
          </a:lstStyle>
          <a:p>
            <a:pPr/>
            <a:r>
              <a:t>“the apostolic preaching, which is expressed in a special way in the inspired books, was to be preserved in a continuous line of succession until the end of time” (CCC, 77)</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As a result the Church, to whom the transmission and interpretation of Revelation is entrusted, ‘does not derive her certainty about all revealed truths from the holy Scriptures alone.  Both Scripture and Tradition must be accepted and honored with equal sentiments of devotion and reverence” (CCC 82)"/>
          <p:cNvSpPr txBox="1"/>
          <p:nvPr>
            <p:ph type="title"/>
          </p:nvPr>
        </p:nvSpPr>
        <p:spPr>
          <a:xfrm>
            <a:off x="671909" y="677531"/>
            <a:ext cx="11842421" cy="8398538"/>
          </a:xfrm>
          <a:prstGeom prst="rect">
            <a:avLst/>
          </a:prstGeom>
        </p:spPr>
        <p:txBody>
          <a:bodyPr/>
          <a:lstStyle>
            <a:lvl1pPr defTabSz="268731">
              <a:defRPr sz="5750">
                <a:latin typeface="Georgia"/>
                <a:ea typeface="Georgia"/>
                <a:cs typeface="Georgia"/>
                <a:sym typeface="Georgia"/>
              </a:defRPr>
            </a:lvl1pPr>
          </a:lstStyle>
          <a:p>
            <a:pPr/>
            <a:r>
              <a:t>“As a result the Church, to whom the transmission and interpretation of Revelation is entrusted, ‘does not derive her certainty about all revealed truths from the holy Scriptures alone.  Both Scripture and Tradition must be accepted and honored with equal sentiments of devotion and reverence” (CCC 82)</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o the Church belongs the right always and everywhere to announce moral principles, including those pertaining to the social order, and to make judgments on any human affairs” (CCC 2032)"/>
          <p:cNvSpPr txBox="1"/>
          <p:nvPr>
            <p:ph type="title"/>
          </p:nvPr>
        </p:nvSpPr>
        <p:spPr>
          <a:xfrm>
            <a:off x="671909" y="677531"/>
            <a:ext cx="11842421" cy="8398538"/>
          </a:xfrm>
          <a:prstGeom prst="rect">
            <a:avLst/>
          </a:prstGeom>
        </p:spPr>
        <p:txBody>
          <a:bodyPr/>
          <a:lstStyle>
            <a:lvl1pPr defTabSz="332993">
              <a:defRPr sz="7125">
                <a:latin typeface="Georgia"/>
                <a:ea typeface="Georgia"/>
                <a:cs typeface="Georgia"/>
                <a:sym typeface="Georgia"/>
              </a:defRPr>
            </a:lvl1pPr>
          </a:lstStyle>
          <a:p>
            <a:pPr/>
            <a:r>
              <a:t>“to the Church belongs the right always and everywhere to announce moral principles, including those pertaining to the social order, and to make judgments on any human affairs” (CCC 2032)</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he Roman Pontiff and the bishops are ‘authentic teachers, that is, teachers endowed with the authority of Christ, who preach the faith to be believed and put into practice” (CCC 2034)"/>
          <p:cNvSpPr txBox="1"/>
          <p:nvPr>
            <p:ph type="title"/>
          </p:nvPr>
        </p:nvSpPr>
        <p:spPr>
          <a:xfrm>
            <a:off x="671909" y="677531"/>
            <a:ext cx="11842421" cy="8398538"/>
          </a:xfrm>
          <a:prstGeom prst="rect">
            <a:avLst/>
          </a:prstGeom>
        </p:spPr>
        <p:txBody>
          <a:bodyPr/>
          <a:lstStyle>
            <a:lvl1pPr defTabSz="350520">
              <a:defRPr sz="7500">
                <a:latin typeface="Georgia"/>
                <a:ea typeface="Georgia"/>
                <a:cs typeface="Georgia"/>
                <a:sym typeface="Georgia"/>
              </a:defRPr>
            </a:lvl1pPr>
          </a:lstStyle>
          <a:p>
            <a:pPr/>
            <a:r>
              <a:t>“The Roman Pontiff and the bishops are ‘authentic teachers, that is, teachers endowed with the authority of Christ, who preach the faith to be believed and put into practice” (CCC 2034)</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1 Timothy 6:3–5 “If anyone teaches a different doctrine and does not agree with the sound words of our Lord Jesus Christ and the teaching that accords with godliness, [4] he is puffed up with conceit and understands nothing. He has an unhealthy craving for controversy and for quarrels about words, which produce envy, dissension, slander, evil suspicions, [5] and constant friction among people who are depraved in mind and deprived of the truth, imagining that godliness is a means of gain.” (ESV)"/>
          <p:cNvSpPr txBox="1"/>
          <p:nvPr>
            <p:ph type="title"/>
          </p:nvPr>
        </p:nvSpPr>
        <p:spPr>
          <a:xfrm>
            <a:off x="671909" y="677531"/>
            <a:ext cx="11842421" cy="8398538"/>
          </a:xfrm>
          <a:prstGeom prst="rect">
            <a:avLst/>
          </a:prstGeom>
        </p:spPr>
        <p:txBody>
          <a:bodyPr/>
          <a:lstStyle>
            <a:lvl1pPr defTabSz="233679">
              <a:defRPr sz="4600">
                <a:latin typeface="Georgia"/>
                <a:ea typeface="Georgia"/>
                <a:cs typeface="Georgia"/>
                <a:sym typeface="Georgia"/>
              </a:defRPr>
            </a:lvl1pPr>
          </a:lstStyle>
          <a:p>
            <a:pPr/>
            <a:r>
              <a:t>1 Timothy 6:3–5 “If anyone teaches a different doctrine and does not agree with the sound words of our Lord Jesus Christ and the teaching that accords with godliness, [4] he is puffed up with conceit and understands nothing. He has an unhealthy craving for controversy and for quarrels about words, which produce envy, dissension, slander, evil suspicions, [5] and constant friction among people who are depraved in mind and deprived of the truth, imagining that godliness is a means of gain.”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2 Timothy 3:16–17 “All Scripture is breathed out by God and profitable for teaching, for reproof, for correction, and for training in righteousness, [17] that the man of God may be complete, equipped for every good work.&quot; (ESV)"/>
          <p:cNvSpPr txBox="1"/>
          <p:nvPr>
            <p:ph type="title"/>
          </p:nvPr>
        </p:nvSpPr>
        <p:spPr>
          <a:xfrm>
            <a:off x="671909" y="677531"/>
            <a:ext cx="11842421" cy="8398538"/>
          </a:xfrm>
          <a:prstGeom prst="rect">
            <a:avLst/>
          </a:prstGeom>
        </p:spPr>
        <p:txBody>
          <a:bodyPr/>
          <a:lstStyle>
            <a:lvl1pPr defTabSz="566674">
              <a:defRPr sz="6499">
                <a:latin typeface="Georgia"/>
                <a:ea typeface="Georgia"/>
                <a:cs typeface="Georgia"/>
                <a:sym typeface="Georgia"/>
              </a:defRPr>
            </a:lvl1pPr>
          </a:lstStyle>
          <a:p>
            <a:pPr/>
            <a:r>
              <a:t>2 Timothy 3:16–17 “All Scripture is breathed out by God and profitable for teaching, for reproof, for correction, and for training in righteousness, [17] that the man of God may be complete, equipped for every good work."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