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What does it mean to say that the Bible cannot stand without the Roman Catholic Tradition and Magisterium?  Is that a biblical claim?"/>
          <p:cNvSpPr txBox="1"/>
          <p:nvPr>
            <p:ph type="title"/>
          </p:nvPr>
        </p:nvSpPr>
        <p:spPr>
          <a:xfrm>
            <a:off x="671909" y="677531"/>
            <a:ext cx="11842421" cy="8398538"/>
          </a:xfrm>
          <a:prstGeom prst="rect">
            <a:avLst/>
          </a:prstGeom>
        </p:spPr>
        <p:txBody>
          <a:bodyPr/>
          <a:lstStyle>
            <a:lvl1pPr>
              <a:defRPr sz="7100">
                <a:latin typeface="Georgia"/>
                <a:ea typeface="Georgia"/>
                <a:cs typeface="Georgia"/>
                <a:sym typeface="Georgia"/>
              </a:defRPr>
            </a:lvl1pPr>
          </a:lstStyle>
          <a:p>
            <a:pPr/>
            <a:r>
              <a:t>What does it mean to say that the Bible cannot stand without the Roman Catholic Tradition and Magisterium?  Is that a biblical claim?</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Why do some of the more controversial Catholic teachings (indulgences, purgatory, penance, transubstantiation, baptismal regeneration, veneration of and prayer to Mary and the saints, etc.) come primarily from the Deuterocanon/Apocrypha (i.e. books not usually found in Protestant Bibles) and Tradition?"/>
          <p:cNvSpPr txBox="1"/>
          <p:nvPr>
            <p:ph type="title"/>
          </p:nvPr>
        </p:nvSpPr>
        <p:spPr>
          <a:xfrm>
            <a:off x="671909" y="677531"/>
            <a:ext cx="11842421" cy="8398538"/>
          </a:xfrm>
          <a:prstGeom prst="rect">
            <a:avLst/>
          </a:prstGeom>
        </p:spPr>
        <p:txBody>
          <a:bodyPr/>
          <a:lstStyle>
            <a:lvl1pPr defTabSz="327152">
              <a:defRPr sz="5712">
                <a:latin typeface="Georgia"/>
                <a:ea typeface="Georgia"/>
                <a:cs typeface="Georgia"/>
                <a:sym typeface="Georgia"/>
              </a:defRPr>
            </a:lvl1pPr>
          </a:lstStyle>
          <a:p>
            <a:pPr/>
            <a:r>
              <a:t>Why do some of the more controversial Catholic teachings (indulgences, purgatory, penance, transubstantiation, baptismal regeneration, veneration of and prayer to Mary and the saints, etc.) come primarily from the Deuterocanon/Apocrypha (i.e. books not usually found in Protestant Bibles) and Tradition?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Has the Catholic Church been faithful to God’s truth and love over the past two millennia?"/>
          <p:cNvSpPr txBox="1"/>
          <p:nvPr>
            <p:ph type="title"/>
          </p:nvPr>
        </p:nvSpPr>
        <p:spPr>
          <a:xfrm>
            <a:off x="671909" y="677531"/>
            <a:ext cx="11842421" cy="8398538"/>
          </a:xfrm>
          <a:prstGeom prst="rect">
            <a:avLst/>
          </a:prstGeom>
        </p:spPr>
        <p:txBody>
          <a:bodyPr/>
          <a:lstStyle>
            <a:lvl1pPr defTabSz="473201">
              <a:defRPr sz="10125">
                <a:latin typeface="Georgia"/>
                <a:ea typeface="Georgia"/>
                <a:cs typeface="Georgia"/>
                <a:sym typeface="Georgia"/>
              </a:defRPr>
            </a:lvl1pPr>
          </a:lstStyle>
          <a:p>
            <a:pPr/>
            <a:r>
              <a:t>Has the Catholic Church been faithful to God’s truth and love over the past two millennia?</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45"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HO CAN TEACH AUTHORITATIVELY?…"/>
          <p:cNvSpPr txBox="1"/>
          <p:nvPr>
            <p:ph type="title"/>
          </p:nvPr>
        </p:nvSpPr>
        <p:spPr>
          <a:xfrm>
            <a:off x="671909" y="677531"/>
            <a:ext cx="11842421" cy="8398538"/>
          </a:xfrm>
          <a:prstGeom prst="rect">
            <a:avLst/>
          </a:prstGeom>
        </p:spPr>
        <p:txBody>
          <a:bodyPr/>
          <a:lstStyle/>
          <a:p>
            <a:pPr defTabSz="368045">
              <a:defRPr b="1" sz="7875">
                <a:latin typeface="Georgia"/>
                <a:ea typeface="Georgia"/>
                <a:cs typeface="Georgia"/>
                <a:sym typeface="Georgia"/>
              </a:defRPr>
            </a:pPr>
            <a:r>
              <a:t>WHO CAN TEACH AUTHORITATIVELY?</a:t>
            </a:r>
          </a:p>
          <a:p>
            <a:pPr defTabSz="368045">
              <a:defRPr b="1" sz="7875">
                <a:latin typeface="Georgia"/>
                <a:ea typeface="Georgia"/>
                <a:cs typeface="Georgia"/>
                <a:sym typeface="Georgia"/>
              </a:defRPr>
            </a:pPr>
          </a:p>
          <a:p>
            <a:pPr defTabSz="368045">
              <a:defRPr b="1" sz="7875">
                <a:latin typeface="Georgia"/>
                <a:ea typeface="Georgia"/>
                <a:cs typeface="Georgia"/>
                <a:sym typeface="Georgia"/>
              </a:defRPr>
            </a:pPr>
            <a:r>
              <a:t>CAN ONLY CATHOLIC PRIESTS, BISHOPS, &amp; POPES INTERPRET THE BIBLE?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It is clear therefore that, in the supremely wise arrangement of God, sacred Tradition, Sacred Scripture, and the Magisterium of the Church are so connected and associated  that one of them cannot stand without the others.  Working together each in its own way, under the action of the one Holy Spirit, they all contribute effectively to the salvation of souls.” (CCC 95)"/>
          <p:cNvSpPr txBox="1"/>
          <p:nvPr>
            <p:ph type="title"/>
          </p:nvPr>
        </p:nvSpPr>
        <p:spPr>
          <a:xfrm>
            <a:off x="671909" y="677531"/>
            <a:ext cx="11842421" cy="8398538"/>
          </a:xfrm>
          <a:prstGeom prst="rect">
            <a:avLst/>
          </a:prstGeom>
        </p:spPr>
        <p:txBody>
          <a:bodyPr/>
          <a:lstStyle>
            <a:lvl1pPr defTabSz="297941">
              <a:defRPr sz="5253">
                <a:latin typeface="Georgia"/>
                <a:ea typeface="Georgia"/>
                <a:cs typeface="Georgia"/>
                <a:sym typeface="Georgia"/>
              </a:defRPr>
            </a:lvl1pPr>
          </a:lstStyle>
          <a:p>
            <a:pPr/>
            <a:r>
              <a:t>“It is clear therefore that, in the supremely wise arrangement of God, sacred Tradition, Sacred Scripture, and the Magisterium of the Church are so connected and associated  that one of them cannot stand without the others.  Working together each in its own way, under the action of the one Holy Spirit, they all contribute effectively to the salvation of souls.” (CCC 95)</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he task of giving an authentic interpretation of the Word of God, whether in its written form or the form of Tradition, has been entrusted to the living, teaching office of the Church alone” (CCC 85)"/>
          <p:cNvSpPr txBox="1"/>
          <p:nvPr>
            <p:ph type="title"/>
          </p:nvPr>
        </p:nvSpPr>
        <p:spPr>
          <a:xfrm>
            <a:off x="671909" y="677531"/>
            <a:ext cx="11842421" cy="8398538"/>
          </a:xfrm>
          <a:prstGeom prst="rect">
            <a:avLst/>
          </a:prstGeom>
        </p:spPr>
        <p:txBody>
          <a:bodyPr/>
          <a:lstStyle>
            <a:lvl1pPr defTabSz="332993">
              <a:defRPr sz="7125">
                <a:latin typeface="Georgia"/>
                <a:ea typeface="Georgia"/>
                <a:cs typeface="Georgia"/>
                <a:sym typeface="Georgia"/>
              </a:defRPr>
            </a:lvl1pPr>
          </a:lstStyle>
          <a:p>
            <a:pPr/>
            <a:r>
              <a:t>“The task of giving an authentic interpretation of the Word of God, whether in its written form or the form of Tradition, has been entrusted to the living, teaching office of the Church alone” (CCC 85)</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e task of interpreting the Word of God authentically has been entrusted solely to the Magesterium of the Church, that is, to the Pope and to the bishops in communion with him.”…"/>
          <p:cNvSpPr txBox="1"/>
          <p:nvPr>
            <p:ph type="title"/>
          </p:nvPr>
        </p:nvSpPr>
        <p:spPr>
          <a:xfrm>
            <a:off x="671909" y="677531"/>
            <a:ext cx="11842421" cy="8398538"/>
          </a:xfrm>
          <a:prstGeom prst="rect">
            <a:avLst/>
          </a:prstGeom>
        </p:spPr>
        <p:txBody>
          <a:bodyPr/>
          <a:lstStyle/>
          <a:p>
            <a:pPr defTabSz="332993">
              <a:defRPr sz="7125">
                <a:latin typeface="Georgia"/>
                <a:ea typeface="Georgia"/>
                <a:cs typeface="Georgia"/>
                <a:sym typeface="Georgia"/>
              </a:defRPr>
            </a:pPr>
            <a:r>
              <a:t>“The task of interpreting the Word of God authentically has been entrusted solely to the Magesterium of the Church, that is, to the Pope and to the bishops in communion with him.” </a:t>
            </a:r>
          </a:p>
          <a:p>
            <a:pPr defTabSz="332993">
              <a:defRPr sz="7125">
                <a:latin typeface="Georgia"/>
                <a:ea typeface="Georgia"/>
                <a:cs typeface="Georgia"/>
                <a:sym typeface="Georgia"/>
              </a:defRPr>
            </a:pPr>
            <a:r>
              <a:t>(CCC 100)</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Psalm 19:7–14 “The law of the LORD is perfect”"/>
          <p:cNvSpPr txBox="1"/>
          <p:nvPr>
            <p:ph type="title"/>
          </p:nvPr>
        </p:nvSpPr>
        <p:spPr>
          <a:xfrm>
            <a:off x="671909" y="677531"/>
            <a:ext cx="11842421" cy="8398538"/>
          </a:xfrm>
          <a:prstGeom prst="rect">
            <a:avLst/>
          </a:prstGeom>
        </p:spPr>
        <p:txBody>
          <a:bodyPr/>
          <a:lstStyle>
            <a:lvl1pPr>
              <a:defRPr sz="12500">
                <a:latin typeface="Georgia"/>
                <a:ea typeface="Georgia"/>
                <a:cs typeface="Georgia"/>
                <a:sym typeface="Georgia"/>
              </a:defRPr>
            </a:lvl1pPr>
          </a:lstStyle>
          <a:p>
            <a:pPr/>
            <a:r>
              <a:t>Psalm 19:7–14 “The law of the LORD is perfect”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Hebrews 4:14–16…"/>
          <p:cNvSpPr txBox="1"/>
          <p:nvPr>
            <p:ph type="title"/>
          </p:nvPr>
        </p:nvSpPr>
        <p:spPr>
          <a:xfrm>
            <a:off x="671909" y="677531"/>
            <a:ext cx="11842421" cy="8398538"/>
          </a:xfrm>
          <a:prstGeom prst="rect">
            <a:avLst/>
          </a:prstGeom>
        </p:spPr>
        <p:txBody>
          <a:bodyPr/>
          <a:lstStyle/>
          <a:p>
            <a:pPr defTabSz="379729">
              <a:defRPr sz="8125">
                <a:latin typeface="Georgia"/>
                <a:ea typeface="Georgia"/>
                <a:cs typeface="Georgia"/>
                <a:sym typeface="Georgia"/>
              </a:defRPr>
            </a:pPr>
            <a:r>
              <a:t>Hebrews 4:14–16 </a:t>
            </a:r>
          </a:p>
          <a:p>
            <a:pPr defTabSz="379729">
              <a:defRPr sz="8125">
                <a:latin typeface="Georgia"/>
                <a:ea typeface="Georgia"/>
                <a:cs typeface="Georgia"/>
                <a:sym typeface="Georgia"/>
              </a:defRPr>
            </a:pPr>
            <a:r>
              <a:t>“Let us then with confidence draw near to the throne of grace, that we may receive mercy and find grace to help in time of need.”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Ephesians 1:17–18 “that the God of our Lord Jesus Christ, the Father of glory, may give you the Spirit of wisdom and of revelation in the knowledge of him”"/>
          <p:cNvSpPr txBox="1"/>
          <p:nvPr>
            <p:ph type="title"/>
          </p:nvPr>
        </p:nvSpPr>
        <p:spPr>
          <a:xfrm>
            <a:off x="671909" y="677531"/>
            <a:ext cx="11842421" cy="8398538"/>
          </a:xfrm>
          <a:prstGeom prst="rect">
            <a:avLst/>
          </a:prstGeom>
        </p:spPr>
        <p:txBody>
          <a:bodyPr/>
          <a:lstStyle>
            <a:lvl1pPr defTabSz="414781">
              <a:defRPr sz="8164">
                <a:latin typeface="Georgia"/>
                <a:ea typeface="Georgia"/>
                <a:cs typeface="Georgia"/>
                <a:sym typeface="Georgia"/>
              </a:defRPr>
            </a:lvl1pPr>
          </a:lstStyle>
          <a:p>
            <a:pPr/>
            <a:r>
              <a:t>Ephesians 1:17–18 “that the God of our Lord Jesus Christ, the Father of glory, may give you the Spirit of wisdom and of revelation in the knowledge of him”</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John 16:13…"/>
          <p:cNvSpPr txBox="1"/>
          <p:nvPr>
            <p:ph type="title"/>
          </p:nvPr>
        </p:nvSpPr>
        <p:spPr>
          <a:xfrm>
            <a:off x="671909" y="677531"/>
            <a:ext cx="11842421" cy="8398538"/>
          </a:xfrm>
          <a:prstGeom prst="rect">
            <a:avLst/>
          </a:prstGeom>
        </p:spPr>
        <p:txBody>
          <a:bodyPr/>
          <a:lstStyle/>
          <a:p>
            <a:pPr>
              <a:defRPr sz="9300">
                <a:latin typeface="Georgia"/>
                <a:ea typeface="Georgia"/>
                <a:cs typeface="Georgia"/>
                <a:sym typeface="Georgia"/>
              </a:defRPr>
            </a:pPr>
            <a:r>
              <a:t>John 16:13 </a:t>
            </a:r>
          </a:p>
          <a:p>
            <a:pPr>
              <a:defRPr sz="9300">
                <a:latin typeface="Georgia"/>
                <a:ea typeface="Georgia"/>
                <a:cs typeface="Georgia"/>
                <a:sym typeface="Georgia"/>
              </a:defRPr>
            </a:pPr>
            <a:r>
              <a:t>“When the Spirit of truth comes, he will guide you into </a:t>
            </a:r>
          </a:p>
          <a:p>
            <a:pPr>
              <a:defRPr sz="9300">
                <a:latin typeface="Georgia"/>
                <a:ea typeface="Georgia"/>
                <a:cs typeface="Georgia"/>
                <a:sym typeface="Georgia"/>
              </a:defRPr>
            </a:pPr>
            <a:r>
              <a:t>all the truth”</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