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84E00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119728"/>
              <a:satOff val="5580"/>
              <a:lumOff val="-12961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9808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308599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-929606" y="-12700"/>
            <a:ext cx="16551777" cy="1103451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-647700" y="508000"/>
            <a:ext cx="12369801" cy="614253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13"/>
          </p:nvPr>
        </p:nvSpPr>
        <p:spPr>
          <a:xfrm>
            <a:off x="2451058" y="-138499"/>
            <a:ext cx="13525502" cy="901700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13"/>
          </p:nvPr>
        </p:nvSpPr>
        <p:spPr>
          <a:xfrm>
            <a:off x="4473575" y="2032000"/>
            <a:ext cx="10287000" cy="6858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buClrTx/>
              <a:defRPr sz="2800"/>
            </a:lvl1pPr>
            <a:lvl2pPr marL="685800" indent="-342900">
              <a:spcBef>
                <a:spcPts val="3200"/>
              </a:spcBef>
              <a:buClrTx/>
              <a:defRPr sz="2800"/>
            </a:lvl2pPr>
            <a:lvl3pPr marL="1028700" indent="-342900">
              <a:spcBef>
                <a:spcPts val="3200"/>
              </a:spcBef>
              <a:buClrTx/>
              <a:defRPr sz="2800"/>
            </a:lvl3pPr>
            <a:lvl4pPr marL="1371600" indent="-342900">
              <a:spcBef>
                <a:spcPts val="3200"/>
              </a:spcBef>
              <a:buClrTx/>
              <a:defRPr sz="2800"/>
            </a:lvl4pPr>
            <a:lvl5pPr marL="1714500" indent="-342900">
              <a:spcBef>
                <a:spcPts val="3200"/>
              </a:spcBef>
              <a:buClrTx/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426200" y="4965700"/>
            <a:ext cx="5886450" cy="3924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737350" y="639233"/>
            <a:ext cx="5880100" cy="392006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15"/>
          </p:nvPr>
        </p:nvSpPr>
        <p:spPr>
          <a:xfrm>
            <a:off x="-3400425" y="-127000"/>
            <a:ext cx="13525500" cy="9017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A Biblical Study of…"/>
          <p:cNvSpPr txBox="1"/>
          <p:nvPr>
            <p:ph type="ctrTitle"/>
          </p:nvPr>
        </p:nvSpPr>
        <p:spPr>
          <a:xfrm>
            <a:off x="611981" y="702270"/>
            <a:ext cx="11780838" cy="5335390"/>
          </a:xfrm>
          <a:prstGeom prst="rect">
            <a:avLst/>
          </a:prstGeom>
        </p:spPr>
        <p:txBody>
          <a:bodyPr/>
          <a:lstStyle/>
          <a:p>
            <a:pPr defTabSz="426466">
              <a:defRPr b="1" sz="5840">
                <a:latin typeface="Georgia"/>
                <a:ea typeface="Georgia"/>
                <a:cs typeface="Georgia"/>
                <a:sym typeface="Georgia"/>
              </a:defRPr>
            </a:pPr>
            <a:r>
              <a:t>A Biblical Study of </a:t>
            </a:r>
          </a:p>
          <a:p>
            <a:pPr defTabSz="426466">
              <a:defRPr b="1" i="1" sz="5840">
                <a:latin typeface="Georgia"/>
                <a:ea typeface="Georgia"/>
                <a:cs typeface="Georgia"/>
                <a:sym typeface="Georgia"/>
              </a:defRPr>
            </a:pPr>
            <a:r>
              <a:t>The Catechism </a:t>
            </a:r>
          </a:p>
          <a:p>
            <a:pPr defTabSz="426466">
              <a:defRPr b="1" i="1" sz="5840">
                <a:latin typeface="Georgia"/>
                <a:ea typeface="Georgia"/>
                <a:cs typeface="Georgia"/>
                <a:sym typeface="Georgia"/>
              </a:defRPr>
            </a:pPr>
            <a:r>
              <a:t>of the Catholic Church:</a:t>
            </a:r>
          </a:p>
          <a:p>
            <a:pPr defTabSz="426466">
              <a:defRPr sz="5840">
                <a:latin typeface="Georgia"/>
                <a:ea typeface="Georgia"/>
                <a:cs typeface="Georgia"/>
                <a:sym typeface="Georgia"/>
              </a:defRPr>
            </a:pPr>
            <a:r>
              <a:t>Bible Answers to the Most Frequently Asked Questions </a:t>
            </a:r>
          </a:p>
          <a:p>
            <a:pPr defTabSz="426466">
              <a:defRPr sz="5840">
                <a:latin typeface="Georgia"/>
                <a:ea typeface="Georgia"/>
                <a:cs typeface="Georgia"/>
                <a:sym typeface="Georgia"/>
              </a:defRPr>
            </a:pPr>
            <a:r>
              <a:t>about Catholic Beliefs and Practices</a:t>
            </a:r>
          </a:p>
        </p:txBody>
      </p:sp>
      <p:sp>
        <p:nvSpPr>
          <p:cNvPr id="120" name="Dr. Jonathan Carl…"/>
          <p:cNvSpPr txBox="1"/>
          <p:nvPr>
            <p:ph type="subTitle" sz="half" idx="1"/>
          </p:nvPr>
        </p:nvSpPr>
        <p:spPr>
          <a:xfrm>
            <a:off x="1270000" y="6062133"/>
            <a:ext cx="10464800" cy="2796382"/>
          </a:xfrm>
          <a:prstGeom prst="rect">
            <a:avLst/>
          </a:prstGeom>
        </p:spPr>
        <p:txBody>
          <a:bodyPr/>
          <a:lstStyle/>
          <a:p>
            <a:pPr defTabSz="519937">
              <a:defRPr sz="4093">
                <a:latin typeface="Georgia"/>
                <a:ea typeface="Georgia"/>
                <a:cs typeface="Georgia"/>
                <a:sym typeface="Georgia"/>
              </a:defRPr>
            </a:pPr>
            <a:r>
              <a:t>Dr. Jonathan Carl</a:t>
            </a:r>
          </a:p>
          <a:p>
            <a:pPr defTabSz="519937">
              <a:defRPr sz="3293">
                <a:latin typeface="Georgia"/>
                <a:ea typeface="Georgia"/>
                <a:cs typeface="Georgia"/>
                <a:sym typeface="Georgia"/>
              </a:defRPr>
            </a:pPr>
          </a:p>
          <a:p>
            <a:pPr defTabSz="519937">
              <a:defRPr sz="3293">
                <a:latin typeface="Georgia"/>
                <a:ea typeface="Georgia"/>
                <a:cs typeface="Georgia"/>
                <a:sym typeface="Georgia"/>
              </a:defRPr>
            </a:pPr>
            <a:r>
              <a:t>Downloadable resources and </a:t>
            </a:r>
          </a:p>
          <a:p>
            <a:pPr defTabSz="519937">
              <a:defRPr sz="3293">
                <a:latin typeface="Georgia"/>
                <a:ea typeface="Georgia"/>
                <a:cs typeface="Georgia"/>
                <a:sym typeface="Georgia"/>
              </a:defRPr>
            </a:pPr>
            <a:r>
              <a:t>helpful study videos freely available at: </a:t>
            </a:r>
          </a:p>
          <a:p>
            <a:pPr defTabSz="519937">
              <a:defRPr b="1" sz="4183">
                <a:latin typeface="Georgia"/>
                <a:ea typeface="Georgia"/>
                <a:cs typeface="Georgia"/>
                <a:sym typeface="Georgia"/>
              </a:defRPr>
            </a:pPr>
            <a:r>
              <a:t>www.TrustworthyWord.com/catholic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John 1:12–13 “But to all who did receive him, who believed in his name, he gave the right to become children of God, [13] who were born, not of blood nor of the will of the flesh nor of the will of man, but of God.” (ESV)"/>
          <p:cNvSpPr txBox="1"/>
          <p:nvPr>
            <p:ph type="title"/>
          </p:nvPr>
        </p:nvSpPr>
        <p:spPr>
          <a:xfrm>
            <a:off x="671909" y="677531"/>
            <a:ext cx="11842421" cy="8398538"/>
          </a:xfrm>
          <a:prstGeom prst="rect">
            <a:avLst/>
          </a:prstGeom>
        </p:spPr>
        <p:txBody>
          <a:bodyPr/>
          <a:lstStyle>
            <a:lvl1pPr defTabSz="420624">
              <a:defRPr sz="7056"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/>
            <a:r>
              <a:t>John 1:12–13 “But to all who did receive him, who believed in his name, he gave the right to become children of God, [13] who were born, not of blood nor of the will of the flesh nor of the will of man, but of God.” (ESV)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If we are “not justified by works” (Galatians 2:16) then why are the works of the sacraments “necessary for salvation” (CCC 1129)?"/>
          <p:cNvSpPr txBox="1"/>
          <p:nvPr>
            <p:ph type="title"/>
          </p:nvPr>
        </p:nvSpPr>
        <p:spPr>
          <a:xfrm>
            <a:off x="671909" y="677531"/>
            <a:ext cx="11842421" cy="8398538"/>
          </a:xfrm>
          <a:prstGeom prst="rect">
            <a:avLst/>
          </a:prstGeom>
        </p:spPr>
        <p:txBody>
          <a:bodyPr/>
          <a:lstStyle>
            <a:lvl1pPr defTabSz="514095">
              <a:defRPr sz="8624"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/>
            <a:r>
              <a:t>If we are “not justified by works” (Galatians 2:16) then why are the works of the sacraments “necessary for salvation” (CCC 1129)?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If Romans 8:15 and Ephesians 1:5 explain that we have already been adopted, then why do we need sacraments to “unite us to God”…"/>
          <p:cNvSpPr txBox="1"/>
          <p:nvPr>
            <p:ph type="title"/>
          </p:nvPr>
        </p:nvSpPr>
        <p:spPr>
          <a:xfrm>
            <a:off x="671909" y="677531"/>
            <a:ext cx="11842421" cy="8398538"/>
          </a:xfrm>
          <a:prstGeom prst="rect">
            <a:avLst/>
          </a:prstGeom>
        </p:spPr>
        <p:txBody>
          <a:bodyPr/>
          <a:lstStyle/>
          <a:p>
            <a:pPr defTabSz="490727">
              <a:defRPr sz="8232">
                <a:latin typeface="Georgia"/>
                <a:ea typeface="Georgia"/>
                <a:cs typeface="Georgia"/>
                <a:sym typeface="Georgia"/>
              </a:defRPr>
            </a:pPr>
            <a:r>
              <a:t>If Romans 8:15 and Ephesians 1:5 explain that we have already been adopted, then why do we need sacraments to “unite us to God” </a:t>
            </a:r>
          </a:p>
          <a:p>
            <a:pPr defTabSz="490727">
              <a:defRPr sz="8232">
                <a:latin typeface="Georgia"/>
                <a:ea typeface="Georgia"/>
                <a:cs typeface="Georgia"/>
                <a:sym typeface="Georgia"/>
              </a:defRPr>
            </a:pPr>
            <a:r>
              <a:t>(CCC 951 and 1129)?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A Biblical Study of…"/>
          <p:cNvSpPr txBox="1"/>
          <p:nvPr>
            <p:ph type="ctrTitle"/>
          </p:nvPr>
        </p:nvSpPr>
        <p:spPr>
          <a:xfrm>
            <a:off x="611981" y="702270"/>
            <a:ext cx="11780838" cy="5335390"/>
          </a:xfrm>
          <a:prstGeom prst="rect">
            <a:avLst/>
          </a:prstGeom>
        </p:spPr>
        <p:txBody>
          <a:bodyPr/>
          <a:lstStyle/>
          <a:p>
            <a:pPr defTabSz="426466">
              <a:defRPr b="1" sz="5840">
                <a:latin typeface="Georgia"/>
                <a:ea typeface="Georgia"/>
                <a:cs typeface="Georgia"/>
                <a:sym typeface="Georgia"/>
              </a:defRPr>
            </a:pPr>
            <a:r>
              <a:t>A Biblical Study of </a:t>
            </a:r>
          </a:p>
          <a:p>
            <a:pPr defTabSz="426466">
              <a:defRPr b="1" i="1" sz="5840">
                <a:latin typeface="Georgia"/>
                <a:ea typeface="Georgia"/>
                <a:cs typeface="Georgia"/>
                <a:sym typeface="Georgia"/>
              </a:defRPr>
            </a:pPr>
            <a:r>
              <a:t>The Catechism </a:t>
            </a:r>
          </a:p>
          <a:p>
            <a:pPr defTabSz="426466">
              <a:defRPr b="1" i="1" sz="5840">
                <a:latin typeface="Georgia"/>
                <a:ea typeface="Georgia"/>
                <a:cs typeface="Georgia"/>
                <a:sym typeface="Georgia"/>
              </a:defRPr>
            </a:pPr>
            <a:r>
              <a:t>of the Catholic Church:</a:t>
            </a:r>
          </a:p>
          <a:p>
            <a:pPr defTabSz="426466">
              <a:defRPr sz="5840">
                <a:latin typeface="Georgia"/>
                <a:ea typeface="Georgia"/>
                <a:cs typeface="Georgia"/>
                <a:sym typeface="Georgia"/>
              </a:defRPr>
            </a:pPr>
            <a:r>
              <a:t>Bible Answers to the Most Frequently Asked Questions </a:t>
            </a:r>
          </a:p>
          <a:p>
            <a:pPr defTabSz="426466">
              <a:defRPr sz="5840">
                <a:latin typeface="Georgia"/>
                <a:ea typeface="Georgia"/>
                <a:cs typeface="Georgia"/>
                <a:sym typeface="Georgia"/>
              </a:defRPr>
            </a:pPr>
            <a:r>
              <a:t>about Catholic Beliefs and Practices</a:t>
            </a:r>
          </a:p>
        </p:txBody>
      </p:sp>
      <p:sp>
        <p:nvSpPr>
          <p:cNvPr id="145" name="Dr. Jonathan Carl…"/>
          <p:cNvSpPr txBox="1"/>
          <p:nvPr>
            <p:ph type="subTitle" sz="half" idx="1"/>
          </p:nvPr>
        </p:nvSpPr>
        <p:spPr>
          <a:xfrm>
            <a:off x="1270000" y="6062133"/>
            <a:ext cx="10464800" cy="2796382"/>
          </a:xfrm>
          <a:prstGeom prst="rect">
            <a:avLst/>
          </a:prstGeom>
        </p:spPr>
        <p:txBody>
          <a:bodyPr/>
          <a:lstStyle/>
          <a:p>
            <a:pPr defTabSz="519937">
              <a:defRPr sz="4093">
                <a:latin typeface="Georgia"/>
                <a:ea typeface="Georgia"/>
                <a:cs typeface="Georgia"/>
                <a:sym typeface="Georgia"/>
              </a:defRPr>
            </a:pPr>
            <a:r>
              <a:t>Dr. Jonathan Carl</a:t>
            </a:r>
          </a:p>
          <a:p>
            <a:pPr defTabSz="519937">
              <a:defRPr sz="3293">
                <a:latin typeface="Georgia"/>
                <a:ea typeface="Georgia"/>
                <a:cs typeface="Georgia"/>
                <a:sym typeface="Georgia"/>
              </a:defRPr>
            </a:pPr>
          </a:p>
          <a:p>
            <a:pPr defTabSz="519937">
              <a:defRPr sz="3293">
                <a:latin typeface="Georgia"/>
                <a:ea typeface="Georgia"/>
                <a:cs typeface="Georgia"/>
                <a:sym typeface="Georgia"/>
              </a:defRPr>
            </a:pPr>
            <a:r>
              <a:t>Downloadable resources and </a:t>
            </a:r>
          </a:p>
          <a:p>
            <a:pPr defTabSz="519937">
              <a:defRPr sz="3293">
                <a:latin typeface="Georgia"/>
                <a:ea typeface="Georgia"/>
                <a:cs typeface="Georgia"/>
                <a:sym typeface="Georgia"/>
              </a:defRPr>
            </a:pPr>
            <a:r>
              <a:t>helpful study videos freely available at: </a:t>
            </a:r>
          </a:p>
          <a:p>
            <a:pPr defTabSz="519937">
              <a:defRPr b="1" sz="4183">
                <a:latin typeface="Georgia"/>
                <a:ea typeface="Georgia"/>
                <a:cs typeface="Georgia"/>
                <a:sym typeface="Georgia"/>
              </a:defRPr>
            </a:pPr>
            <a:r>
              <a:t>www.TrustworthyWord.com/catholic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DOES GRACE COME THROUGH THE SACRAMENTS?…"/>
          <p:cNvSpPr txBox="1"/>
          <p:nvPr>
            <p:ph type="title"/>
          </p:nvPr>
        </p:nvSpPr>
        <p:spPr>
          <a:xfrm>
            <a:off x="671909" y="677531"/>
            <a:ext cx="11842421" cy="8398538"/>
          </a:xfrm>
          <a:prstGeom prst="rect">
            <a:avLst/>
          </a:prstGeom>
        </p:spPr>
        <p:txBody>
          <a:bodyPr/>
          <a:lstStyle/>
          <a:p>
            <a:pPr defTabSz="327152">
              <a:defRPr b="1" sz="7000">
                <a:latin typeface="Georgia"/>
                <a:ea typeface="Georgia"/>
                <a:cs typeface="Georgia"/>
                <a:sym typeface="Georgia"/>
              </a:defRPr>
            </a:pPr>
            <a:r>
              <a:t>DOES GRACE COME THROUGH THE SACRAMENTS?</a:t>
            </a:r>
          </a:p>
          <a:p>
            <a:pPr defTabSz="327152">
              <a:defRPr b="1" sz="7000">
                <a:latin typeface="Georgia"/>
                <a:ea typeface="Georgia"/>
                <a:cs typeface="Georgia"/>
                <a:sym typeface="Georgia"/>
              </a:defRPr>
            </a:pPr>
          </a:p>
          <a:p>
            <a:pPr defTabSz="327152">
              <a:defRPr b="1" sz="7000">
                <a:latin typeface="Georgia"/>
                <a:ea typeface="Georgia"/>
                <a:cs typeface="Georgia"/>
                <a:sym typeface="Georgia"/>
              </a:defRPr>
            </a:pPr>
            <a:r>
              <a:t>DO WE RECEIVE THE HOLY SPIRIT THROUGH SACRAMENTS?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“The whole liturgical life of the Church revolves around the Eucharistic sacrifice and sacraments….Baptism, Confirmation or Chrismation, Eucharist, Penance, Anointing of the Sick, Holy Orders, and Matrimony” (CCC 1113)"/>
          <p:cNvSpPr txBox="1"/>
          <p:nvPr>
            <p:ph type="title"/>
          </p:nvPr>
        </p:nvSpPr>
        <p:spPr>
          <a:xfrm>
            <a:off x="671909" y="677531"/>
            <a:ext cx="11842421" cy="8398538"/>
          </a:xfrm>
          <a:prstGeom prst="rect">
            <a:avLst/>
          </a:prstGeom>
        </p:spPr>
        <p:txBody>
          <a:bodyPr/>
          <a:lstStyle>
            <a:lvl1pPr defTabSz="385572">
              <a:defRPr sz="6798"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/>
            <a:r>
              <a:t>“The whole liturgical life of the Church revolves around the Eucharistic sacrifice and sacraments….Baptism, Confirmation or Chrismation, Eucharist, Penance, Anointing of the Sick, Holy Orders, and Matrimony” (CCC 1113)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“Through the Church’s sacraments, Christ communicates his Holy and sanctifying Spirit to the members of his Body.” (CCC 739)"/>
          <p:cNvSpPr txBox="1"/>
          <p:nvPr>
            <p:ph type="title"/>
          </p:nvPr>
        </p:nvSpPr>
        <p:spPr>
          <a:xfrm>
            <a:off x="671909" y="677531"/>
            <a:ext cx="11842421" cy="8398538"/>
          </a:xfrm>
          <a:prstGeom prst="rect">
            <a:avLst/>
          </a:prstGeom>
        </p:spPr>
        <p:txBody>
          <a:bodyPr/>
          <a:lstStyle>
            <a:lvl1pPr defTabSz="414781">
              <a:defRPr sz="8875"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/>
            <a:r>
              <a:t>“Through the Church’s sacraments, Christ communicates his Holy and sanctifying Spirit to the members of his Body.” (CCC 739)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“The communion of the sacraments…unite us to God” (CCC 951)"/>
          <p:cNvSpPr txBox="1"/>
          <p:nvPr>
            <p:ph type="title"/>
          </p:nvPr>
        </p:nvSpPr>
        <p:spPr>
          <a:xfrm>
            <a:off x="671909" y="677531"/>
            <a:ext cx="11842421" cy="8398538"/>
          </a:xfrm>
          <a:prstGeom prst="rect">
            <a:avLst/>
          </a:prstGeom>
        </p:spPr>
        <p:txBody>
          <a:bodyPr/>
          <a:lstStyle>
            <a:lvl1pPr defTabSz="537463">
              <a:defRPr sz="11500"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/>
            <a:r>
              <a:t>“The communion of the sacraments…unite us to God” (CCC 951)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“the sacraments confers the grace they signify.  They are efficacious”…"/>
          <p:cNvSpPr txBox="1"/>
          <p:nvPr>
            <p:ph type="title"/>
          </p:nvPr>
        </p:nvSpPr>
        <p:spPr>
          <a:xfrm>
            <a:off x="671909" y="677531"/>
            <a:ext cx="11842421" cy="8398538"/>
          </a:xfrm>
          <a:prstGeom prst="rect">
            <a:avLst/>
          </a:prstGeom>
        </p:spPr>
        <p:txBody>
          <a:bodyPr/>
          <a:lstStyle/>
          <a:p>
            <a:pPr defTabSz="537463">
              <a:defRPr sz="11500">
                <a:latin typeface="Georgia"/>
                <a:ea typeface="Georgia"/>
                <a:cs typeface="Georgia"/>
                <a:sym typeface="Georgia"/>
              </a:defRPr>
            </a:pPr>
            <a:r>
              <a:t>“the sacraments confers the grace they signify.  They are efficacious” </a:t>
            </a:r>
          </a:p>
          <a:p>
            <a:pPr defTabSz="537463">
              <a:defRPr sz="11500">
                <a:latin typeface="Georgia"/>
                <a:ea typeface="Georgia"/>
                <a:cs typeface="Georgia"/>
                <a:sym typeface="Georgia"/>
              </a:defRPr>
            </a:pPr>
            <a:r>
              <a:t>(CCC 1127)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“The Church affirms that for believers the sacraments of the New Covenant are necessary for salvation.” (CCC 1129)"/>
          <p:cNvSpPr txBox="1"/>
          <p:nvPr>
            <p:ph type="title"/>
          </p:nvPr>
        </p:nvSpPr>
        <p:spPr>
          <a:xfrm>
            <a:off x="671909" y="677531"/>
            <a:ext cx="11842421" cy="8398538"/>
          </a:xfrm>
          <a:prstGeom prst="rect">
            <a:avLst/>
          </a:prstGeom>
        </p:spPr>
        <p:txBody>
          <a:bodyPr/>
          <a:lstStyle>
            <a:lvl1pPr defTabSz="438150">
              <a:defRPr sz="9375"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/>
            <a:r>
              <a:t>“The Church affirms that for believers the sacraments of the New Covenant are necessary for salvation.” (CCC 1129)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Ephesians 2:8–9 “For by grace you have been saved through faith. And this is not your own doing; it is the gift of God, [9] not a result of works, so that no one may boast.” (ESV)"/>
          <p:cNvSpPr txBox="1"/>
          <p:nvPr>
            <p:ph type="title"/>
          </p:nvPr>
        </p:nvSpPr>
        <p:spPr>
          <a:xfrm>
            <a:off x="671909" y="677531"/>
            <a:ext cx="11842421" cy="8398538"/>
          </a:xfrm>
          <a:prstGeom prst="rect">
            <a:avLst/>
          </a:prstGeom>
        </p:spPr>
        <p:txBody>
          <a:bodyPr/>
          <a:lstStyle>
            <a:lvl1pPr defTabSz="403097">
              <a:defRPr sz="7935"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/>
            <a:r>
              <a:t>Ephesians 2:8–9 “For by grace you have been saved through faith. And this is not your own doing; it is the gift of God, [9] not a result of works, so that no one may boast.” (ESV)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alatians 3:2–3 “Let me ask you only this: Did you receive the Spirit by works of the law or by hearing with faith? [3] Are you so foolish? Having begun by the Spirit, are you now being perfected by the flesh?” (ESV)"/>
          <p:cNvSpPr txBox="1"/>
          <p:nvPr>
            <p:ph type="title"/>
          </p:nvPr>
        </p:nvSpPr>
        <p:spPr>
          <a:xfrm>
            <a:off x="671909" y="677531"/>
            <a:ext cx="11842421" cy="8398538"/>
          </a:xfrm>
          <a:prstGeom prst="rect">
            <a:avLst/>
          </a:prstGeom>
        </p:spPr>
        <p:txBody>
          <a:bodyPr/>
          <a:lstStyle>
            <a:lvl1pPr defTabSz="443991">
              <a:defRPr sz="7068"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/>
            <a:r>
              <a:t>Galatians 3:2–3 “Let me ask you only this: Did you receive the Spirit by works of the law or by hearing with faith? [3] Are you so foolish? Having begun by the Spirit, are you now being perfected by the flesh?” (ESV)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