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omans 10:17 &quot;So faith comes from hearing, and hearing through the word of Christ.&quot; (ESV)"/>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Romans 10:17 "So faith comes from hearing, and hearing through the word of Christ."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Matthew 23:4 “They tie up heavy burdens, hard to bear, and lay them on people's shoulders, but they themselves are not willing to move them with their finger.”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Matthew 23:4 “They tie up heavy burdens, hard to bear, and lay them on people's shoulders, but they themselves are not willing to move them with their finger.”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2 Corinthians 9:7 “Each one must give as he has decided in his heart, not reluctantly or under compulsion, for God loves a cheerful giver.”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2 Corinthians 9:7 “Each one must give as he has decided in his heart, not reluctantly or under compulsion, for God loves a cheerful giver.” (ESV)</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s there a Bible verse that you can find that says the Church is “necessary for salvation” (CCC 846)?"/>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Is there a Bible verse that you can find that says the Church is “necessary for salvation” (CCC 846)?</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hy would the Catholic Church say that “they could not be saved” who “refuse to enter … or to remain in” the Catholic Church?  Do we lose our salvation because of not being a member of the Catholic Church?"/>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Why would the Catholic Church say that “they could not be saved” who “refuse to enter … or to remain in” the Catholic Church?  Do we lose our salvation because of not being a member of the Catholic Church?</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When is our “conversion” complete according to the Bible?  At what point are we totally saved and forgiven according to Romans 10:9-10?  Why would the Catholic Church add so many more requirements to salvation?  How is that different than Acts 10:42-44?"/>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When is our “conversion” complete according to the Bible?  At what point are we totally saved and forgiven according to Romans 10:9-10?  Why would the Catholic Church add so many more requirements to salvation?  How is that different than Acts 10:42-44?</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Why does Paul describe giving as something to do as a “willing gift” and “not under compulsion” (2 Corinthians 9:5-7?  How is this different than being “obliged” (CCC 2043) and that “alms deliver from all sin” (Tobit 4:11) and that “alms delivereth from death” (Tobit 12:9)?…"/>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Why does Paul describe giving as something to do as a “willing gift” and “not under compulsion” (2 Corinthians 9:5-7?  How is this different than being “obliged” (CCC 2043) and that “alms deliver from all sin” (Tobit 4:11) and that “alms delivereth from death” (Tobit 12:9)?  </a:t>
            </a:r>
          </a:p>
          <a:p>
            <a:pPr defTabSz="309625">
              <a:defRPr sz="5194">
                <a:latin typeface="Georgia"/>
                <a:ea typeface="Georgia"/>
                <a:cs typeface="Georgia"/>
                <a:sym typeface="Georgia"/>
              </a:defRPr>
            </a:pPr>
            <a:r>
              <a:t>Does this difference concern you? Why?</a:t>
            </a:r>
          </a:p>
          <a:p>
            <a:pPr defTabSz="309625">
              <a:defRPr sz="5194">
                <a:latin typeface="Georgia"/>
                <a:ea typeface="Georgia"/>
                <a:cs typeface="Georgia"/>
                <a:sym typeface="Georgia"/>
              </a:defRPr>
            </a:pPr>
            <a:r>
              <a:t>What do you think of 2 Maccabees 12:43?</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3"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DOES SALVATION COME THROUGH CATHOLIC MASS?…"/>
          <p:cNvSpPr txBox="1"/>
          <p:nvPr>
            <p:ph type="title"/>
          </p:nvPr>
        </p:nvSpPr>
        <p:spPr>
          <a:xfrm>
            <a:off x="671909" y="677531"/>
            <a:ext cx="11842421" cy="8398538"/>
          </a:xfrm>
          <a:prstGeom prst="rect">
            <a:avLst/>
          </a:prstGeom>
        </p:spPr>
        <p:txBody>
          <a:bodyPr/>
          <a:lstStyle/>
          <a:p>
            <a:pPr defTabSz="379729">
              <a:defRPr b="1" sz="8125">
                <a:latin typeface="Georgia"/>
                <a:ea typeface="Georgia"/>
                <a:cs typeface="Georgia"/>
                <a:sym typeface="Georgia"/>
              </a:defRPr>
            </a:pPr>
            <a:r>
              <a:t>DOES SALVATION COME THROUGH CATHOLIC MASS?</a:t>
            </a:r>
          </a:p>
          <a:p>
            <a:pPr defTabSz="379729">
              <a:defRPr b="1" sz="8125">
                <a:latin typeface="Georgia"/>
                <a:ea typeface="Georgia"/>
                <a:cs typeface="Georgia"/>
                <a:sym typeface="Georgia"/>
              </a:defRPr>
            </a:pPr>
          </a:p>
          <a:p>
            <a:pPr defTabSz="379729">
              <a:defRPr b="1" sz="8125">
                <a:latin typeface="Georgia"/>
                <a:ea typeface="Georgia"/>
                <a:cs typeface="Georgia"/>
                <a:sym typeface="Georgia"/>
              </a:defRPr>
            </a:pPr>
            <a:r>
              <a:t>DOES GIVING MONEY TO CHURCH SAVE US?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Church, a pilgrim now on earth, is necessary for salvation”…"/>
          <p:cNvSpPr txBox="1"/>
          <p:nvPr>
            <p:ph type="title"/>
          </p:nvPr>
        </p:nvSpPr>
        <p:spPr>
          <a:xfrm>
            <a:off x="671909" y="677531"/>
            <a:ext cx="11842421" cy="8398538"/>
          </a:xfrm>
          <a:prstGeom prst="rect">
            <a:avLst/>
          </a:prstGeom>
        </p:spPr>
        <p:txBody>
          <a:bodyPr/>
          <a:lstStyle/>
          <a:p>
            <a:pPr>
              <a:defRPr sz="10300">
                <a:latin typeface="Georgia"/>
                <a:ea typeface="Georgia"/>
                <a:cs typeface="Georgia"/>
                <a:sym typeface="Georgia"/>
              </a:defRPr>
            </a:pPr>
            <a:r>
              <a:t>“the Church, a pilgrim now on earth, is necessary for salvation” </a:t>
            </a:r>
          </a:p>
          <a:p>
            <a:pPr>
              <a:defRPr sz="10300">
                <a:latin typeface="Georgia"/>
                <a:ea typeface="Georgia"/>
                <a:cs typeface="Georgia"/>
                <a:sym typeface="Georgia"/>
              </a:defRPr>
            </a:pPr>
            <a:r>
              <a:t>(CCC 846)</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hey could not be saved who, knowing that the Catholic Church was founded as necessary by God through Christ, would refuse to enter it or to remain in it” (CCC 846)"/>
          <p:cNvSpPr txBox="1"/>
          <p:nvPr>
            <p:ph type="title"/>
          </p:nvPr>
        </p:nvSpPr>
        <p:spPr>
          <a:xfrm>
            <a:off x="671909" y="677531"/>
            <a:ext cx="11842421" cy="8398538"/>
          </a:xfrm>
          <a:prstGeom prst="rect">
            <a:avLst/>
          </a:prstGeom>
        </p:spPr>
        <p:txBody>
          <a:bodyPr/>
          <a:lstStyle>
            <a:lvl1pPr defTabSz="368045">
              <a:defRPr sz="7875">
                <a:latin typeface="Georgia"/>
                <a:ea typeface="Georgia"/>
                <a:cs typeface="Georgia"/>
                <a:sym typeface="Georgia"/>
              </a:defRPr>
            </a:lvl1pPr>
          </a:lstStyle>
          <a:p>
            <a:pPr/>
            <a:r>
              <a:t>“They could not be saved who, knowing that the Catholic Church was founded as necessary by God through Christ, would refuse to enter it or to remain in it” (CCC 846)</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se cosmic elements, human rituals, and gestures of remembrance of God become bearers of the saving and sanctifying action of Christ” (CCC 1189)"/>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…these cosmic elements, human rituals, and gestures of remembrance of God become bearers of the saving and sanctifying action of Christ” (CCC 1189)</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second precept ‘You shall confess your sins at least once per year’ ensures preparation for the Eucharist by the reception of the sacrament of reconciliation, which continues Baptism’s work of conversion and forgiveness” (CCC 2042)"/>
          <p:cNvSpPr txBox="1"/>
          <p:nvPr>
            <p:ph type="title"/>
          </p:nvPr>
        </p:nvSpPr>
        <p:spPr>
          <a:xfrm>
            <a:off x="671909" y="677531"/>
            <a:ext cx="11842421" cy="8398538"/>
          </a:xfrm>
          <a:prstGeom prst="rect">
            <a:avLst/>
          </a:prstGeom>
        </p:spPr>
        <p:txBody>
          <a:bodyPr/>
          <a:lstStyle>
            <a:lvl1pPr defTabSz="309625">
              <a:defRPr sz="6625">
                <a:latin typeface="Georgia"/>
                <a:ea typeface="Georgia"/>
                <a:cs typeface="Georgia"/>
                <a:sym typeface="Georgia"/>
              </a:defRPr>
            </a:lvl1pPr>
          </a:lstStyle>
          <a:p>
            <a:pPr/>
            <a:r>
              <a:t>“The second precept ‘You shall confess your sins at least once per year’ ensures preparation for the Eucharist by the reception of the sacrament of reconciliation, which continues Baptism’s work of conversion and forgiveness” (CCC 2042)</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obit 4:11 &quot;For alms deliver from all sin, and from death, and will not suffer the soul to go into darkness.&quot;…"/>
          <p:cNvSpPr txBox="1"/>
          <p:nvPr>
            <p:ph type="title"/>
          </p:nvPr>
        </p:nvSpPr>
        <p:spPr>
          <a:xfrm>
            <a:off x="671909" y="677531"/>
            <a:ext cx="11842421" cy="8398538"/>
          </a:xfrm>
          <a:prstGeom prst="rect">
            <a:avLst/>
          </a:prstGeom>
        </p:spPr>
        <p:txBody>
          <a:bodyPr/>
          <a:lstStyle/>
          <a:p>
            <a:pPr defTabSz="268731">
              <a:defRPr sz="5750">
                <a:latin typeface="Georgia"/>
                <a:ea typeface="Georgia"/>
                <a:cs typeface="Georgia"/>
                <a:sym typeface="Georgia"/>
              </a:defRPr>
            </a:pPr>
            <a:r>
              <a:t>Tobit 4:11 "For alms deliver from all sin, and from death, and will not suffer the soul to go into darkness."  </a:t>
            </a:r>
          </a:p>
          <a:p>
            <a:pPr defTabSz="268731">
              <a:defRPr sz="5750">
                <a:latin typeface="Georgia"/>
                <a:ea typeface="Georgia"/>
                <a:cs typeface="Georgia"/>
                <a:sym typeface="Georgia"/>
              </a:defRPr>
            </a:pPr>
          </a:p>
          <a:p>
            <a:pPr defTabSz="268731">
              <a:defRPr sz="5750">
                <a:latin typeface="Georgia"/>
                <a:ea typeface="Georgia"/>
                <a:cs typeface="Georgia"/>
                <a:sym typeface="Georgia"/>
              </a:defRPr>
            </a:pPr>
            <a:r>
              <a:t>Tobit 12:9 "For alms delivereth from death, and the same is that which purgeth away sins, and maketh to find mercy and life everlasting.”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2 Maccabees 12:43 &quot;And making a gathering, he sent twelve thousand drachms of silver to Jerusalem for sacrifice to be offered for the sins of the dead, thinking well and religiously concerning the resurrection.&quot;"/>
          <p:cNvSpPr txBox="1"/>
          <p:nvPr>
            <p:ph type="title"/>
          </p:nvPr>
        </p:nvSpPr>
        <p:spPr>
          <a:xfrm>
            <a:off x="671909" y="677531"/>
            <a:ext cx="11842421" cy="8398538"/>
          </a:xfrm>
          <a:prstGeom prst="rect">
            <a:avLst/>
          </a:prstGeom>
        </p:spPr>
        <p:txBody>
          <a:bodyPr/>
          <a:lstStyle>
            <a:lvl1pPr defTabSz="362204">
              <a:defRPr sz="7130">
                <a:latin typeface="Georgia"/>
                <a:ea typeface="Georgia"/>
                <a:cs typeface="Georgia"/>
                <a:sym typeface="Georgia"/>
              </a:defRPr>
            </a:lvl1pPr>
          </a:lstStyle>
          <a:p>
            <a:pPr/>
            <a:r>
              <a:t>2 Maccabees 12:43 "And making a gathering, he sent twelve thousand drachms of silver to Jerusalem for sacrifice to be offered for the sins of the dead, thinking well and religiously concerning the resurrection."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Romans 10:9–10 “because, if you confess with your mouth that Jesus is Lord and believe in your heart that God raised him from the dead, you will be saved. [10] For with the heart one believes and is justified, and with the mouth one confesses and is saved.” (ESV)"/>
          <p:cNvSpPr txBox="1"/>
          <p:nvPr>
            <p:ph type="title"/>
          </p:nvPr>
        </p:nvSpPr>
        <p:spPr>
          <a:xfrm>
            <a:off x="671909" y="677531"/>
            <a:ext cx="11842421" cy="8398538"/>
          </a:xfrm>
          <a:prstGeom prst="rect">
            <a:avLst/>
          </a:prstGeom>
        </p:spPr>
        <p:txBody>
          <a:bodyPr/>
          <a:lstStyle>
            <a:lvl1pPr defTabSz="397256">
              <a:defRPr sz="6324">
                <a:latin typeface="Georgia"/>
                <a:ea typeface="Georgia"/>
                <a:cs typeface="Georgia"/>
                <a:sym typeface="Georgia"/>
              </a:defRPr>
            </a:lvl1pPr>
          </a:lstStyle>
          <a:p>
            <a:pPr/>
            <a:r>
              <a:t>Romans 10:9–10 “because, if you confess with your mouth that Jesus is Lord and believe in your heart that God raised him from the dead, you will be saved. [10] For with the heart one believes and is justified, and with the mouth one confesses and is saved.”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