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 Biblical Study of…"/>
          <p:cNvSpPr txBox="1"/>
          <p:nvPr>
            <p:ph type="ctrTitle"/>
          </p:nvPr>
        </p:nvSpPr>
        <p:spPr>
          <a:xfrm>
            <a:off x="611981" y="702270"/>
            <a:ext cx="11780838" cy="5335390"/>
          </a:xfrm>
          <a:prstGeom prst="rect">
            <a:avLst/>
          </a:prstGeom>
        </p:spPr>
        <p:txBody>
          <a:bodyPr/>
          <a:lstStyle/>
          <a:p>
            <a:pPr defTabSz="426466">
              <a:defRPr b="1" sz="5840">
                <a:latin typeface="Georgia"/>
                <a:ea typeface="Georgia"/>
                <a:cs typeface="Georgia"/>
                <a:sym typeface="Georgia"/>
              </a:defRPr>
            </a:pPr>
            <a:r>
              <a:t>A Biblical Study of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The Catechism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of the Catholic Church: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Bible Answers to the Most Frequently Asked Questions 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about Catholic Beliefs and Practices</a:t>
            </a:r>
          </a:p>
        </p:txBody>
      </p:sp>
      <p:sp>
        <p:nvSpPr>
          <p:cNvPr id="120" name="Dr. Jonathan Carl…"/>
          <p:cNvSpPr txBox="1"/>
          <p:nvPr>
            <p:ph type="subTitle" sz="half" idx="1"/>
          </p:nvPr>
        </p:nvSpPr>
        <p:spPr>
          <a:xfrm>
            <a:off x="1270000" y="6062133"/>
            <a:ext cx="10464800" cy="2796382"/>
          </a:xfrm>
          <a:prstGeom prst="rect">
            <a:avLst/>
          </a:prstGeom>
        </p:spPr>
        <p:txBody>
          <a:bodyPr/>
          <a:lstStyle/>
          <a:p>
            <a:pPr defTabSz="519937">
              <a:defRPr sz="4093">
                <a:latin typeface="Georgia"/>
                <a:ea typeface="Georgia"/>
                <a:cs typeface="Georgia"/>
                <a:sym typeface="Georgia"/>
              </a:defRPr>
            </a:pPr>
            <a:r>
              <a:t>Dr. Jonathan Carl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Downloadable resources and 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helpful study videos freely available at: </a:t>
            </a:r>
          </a:p>
          <a:p>
            <a:pPr defTabSz="519937">
              <a:defRPr b="1" sz="4183">
                <a:latin typeface="Georgia"/>
                <a:ea typeface="Georgia"/>
                <a:cs typeface="Georgia"/>
                <a:sym typeface="Georgia"/>
              </a:defRPr>
            </a:pPr>
            <a:r>
              <a:t>www.TrustworthyWord.com/catholic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WHY IS EVERY CATHOLIC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239522">
              <a:defRPr sz="4018">
                <a:latin typeface="Georgia"/>
                <a:ea typeface="Georgia"/>
                <a:cs typeface="Georgia"/>
                <a:sym typeface="Georgia"/>
              </a:defRPr>
            </a:pPr>
            <a:r>
              <a:t>WHY IS EVERY CATHOLIC </a:t>
            </a:r>
          </a:p>
          <a:p>
            <a:pPr defTabSz="239522">
              <a:defRPr sz="4018">
                <a:latin typeface="Georgia"/>
                <a:ea typeface="Georgia"/>
                <a:cs typeface="Georgia"/>
                <a:sym typeface="Georgia"/>
              </a:defRPr>
            </a:pPr>
            <a:r>
              <a:t>EXORCISED AT BAPTISM?</a:t>
            </a:r>
          </a:p>
          <a:p>
            <a:pPr defTabSz="239522">
              <a:defRPr sz="4018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239522">
              <a:defRPr sz="4018">
                <a:latin typeface="Georgia"/>
                <a:ea typeface="Georgia"/>
                <a:cs typeface="Georgia"/>
                <a:sym typeface="Georgia"/>
              </a:defRPr>
            </a:pPr>
            <a:r>
              <a:t>“When the Church asks publicly and authoritatively in the name of Jesus Christ that a person or object be protected against the power of the Evil One and withdrawn from his dominion, it is called exorcism” (CCC 1673)</a:t>
            </a:r>
          </a:p>
          <a:p>
            <a:pPr defTabSz="239522">
              <a:defRPr sz="4018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239522">
              <a:defRPr sz="4018">
                <a:latin typeface="Georgia"/>
                <a:ea typeface="Georgia"/>
                <a:cs typeface="Georgia"/>
                <a:sym typeface="Georgia"/>
              </a:defRPr>
            </a:pPr>
            <a:r>
              <a:t>“Jesus performed exorcisms and from him the Church has received the power and office of exorcizing.  In a simple form, exorcism is performed at the celebration of Baptism.” (CCC 1673)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us 3:5 “he saved us, not because of works done by us in righteousness, but according to his own mercy, by the washing of regeneration and renewal of the Holy Spirit” (ESV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473201">
              <a:defRPr sz="7937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Titus 3:5 “he saved us, not because of works done by us in righteousness, but according to his own mercy, by the washing of regeneration and renewal of the Holy Spirit” (ESV)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1 John 5:1 &quot;Everyone who believes that Jesus is the Christ has been born of God, and everyone who loves the Father loves whoever has been born of him.&quot; (ESV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490727">
              <a:defRPr sz="8232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1 John 5:1 "Everyone who believes that Jesus is the Christ has been born of God, and everyone who loves the Father loves whoever has been born of him." (ESV)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us 2:11–12 “training us to renounce ungodliness and worldly passions, and to live self-controlled, upright, and godly lives in the present age” (ESV)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338835">
              <a:defRPr sz="5684">
                <a:latin typeface="Georgia"/>
                <a:ea typeface="Georgia"/>
                <a:cs typeface="Georgia"/>
                <a:sym typeface="Georgia"/>
              </a:defRPr>
            </a:pPr>
            <a:r>
              <a:t>Titus 2:11–12 “training us to renounce ungodliness and worldly passions, and to live self-controlled, upright, and godly lives in the present age” (ESV)</a:t>
            </a:r>
          </a:p>
          <a:p>
            <a:pPr defTabSz="338835">
              <a:defRPr sz="5684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338835">
              <a:defRPr sz="5684">
                <a:latin typeface="Georgia"/>
                <a:ea typeface="Georgia"/>
                <a:cs typeface="Georgia"/>
                <a:sym typeface="Georgia"/>
              </a:defRPr>
            </a:pPr>
            <a:r>
              <a:t>Jude 9–10 “did not presume to pronounce a blasphemous judgment, but said, “The Lord rebuke you.”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Why is Baptism such a big deal for Catholic doctrine?  What does it mean that Baptism isn’t completed without penance, catechism, and the Eucharist?  Is that seen in the Bible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438150">
              <a:defRPr sz="735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Why is Baptism such a big deal for Catholic doctrine?  What does it mean that Baptism isn’t completed without penance, catechism, and the Eucharist?  Is that seen in the Bible?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If baptism is necessary for salvation, why would Paul say he was thankful that he only baptized two people at Corinth (1 Corinthians 1:14)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502412">
              <a:defRPr sz="8428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If baptism is necessary for salvation, why would Paul say he was thankful that he only baptized two people at Corinth (1 Corinthians 1:14)?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Why Paul outlines the gospel in 1 Cor 15:1-8 why does he not mention baptism?  What is his focus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566674">
              <a:defRPr sz="9506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Why Paul outlines the gospel in 1 Cor 15:1-8 why does he not mention baptism?  What is his focus?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Why Paul outlines the gospel in 1 Cor 15:1-8 why does he not mention baptism?  What is his focus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566674">
              <a:defRPr sz="9506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Why Paul outlines the gospel in 1 Cor 15:1-8 why does he not mention baptism?  What is his focus?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Why is the process of getting baptized &amp;going through Catechism in the Catholic Church so lengthy compared to the instantaneous belief and baptisms seen in Acts 2:41, 8:36, 9:18, 16:33, 18:8, 19:5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420624">
              <a:defRPr sz="7056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Why is the process of getting baptized &amp;going through Catechism in the Catholic Church so lengthy compared to the instantaneous belief and baptisms seen in Acts 2:41, 8:36, 9:18, 16:33, 18:8, 19:5?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What do these passages imply about the salvation of babies &amp; children who die? 2 Samuel 12:21-23, Deuteronomy 1:39, Job 3:11-17, Ecclesiastes 6:3-5, &amp; Jeremiah 19:4.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344677">
              <a:defRPr sz="5781">
                <a:latin typeface="Georgia"/>
                <a:ea typeface="Georgia"/>
                <a:cs typeface="Georgia"/>
                <a:sym typeface="Georgia"/>
              </a:defRPr>
            </a:pPr>
            <a:r>
              <a:t>What do these passages imply about the salvation of babies &amp; children who die? 2 Samuel 12:21-23, Deuteronomy 1:39, Job 3:11-17, Ecclesiastes 6:3-5, &amp; Jeremiah 19:4. </a:t>
            </a:r>
          </a:p>
          <a:p>
            <a:pPr defTabSz="344677">
              <a:defRPr sz="5781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344677">
              <a:defRPr sz="5781">
                <a:latin typeface="Georgia"/>
                <a:ea typeface="Georgia"/>
                <a:cs typeface="Georgia"/>
                <a:sym typeface="Georgia"/>
              </a:defRPr>
            </a:pPr>
            <a:r>
              <a:t>Where does the Bible advocate for praying for someone’s salvation after they already died?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S CATHOLIC BAPTISM NECESSARY FOR SALVATION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537463">
              <a:defRPr b="1" sz="115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IS CATHOLIC BAPTISM NECESSARY FOR SALVATION?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Are baptismal exorcisms (casting out of Satan/demons) in the Bible?  Why is exorcism performed as part of every Catholic Baptism?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268731">
              <a:defRPr sz="4508">
                <a:latin typeface="Georgia"/>
                <a:ea typeface="Georgia"/>
                <a:cs typeface="Georgia"/>
                <a:sym typeface="Georgia"/>
              </a:defRPr>
            </a:pPr>
            <a:r>
              <a:t>Are baptismal exorcisms (casting out of Satan/demons) in the Bible?  Why is exorcism performed as part of every Catholic Baptism?</a:t>
            </a:r>
          </a:p>
          <a:p>
            <a:pPr defTabSz="268731">
              <a:defRPr sz="4508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268731">
              <a:defRPr sz="4508">
                <a:latin typeface="Georgia"/>
                <a:ea typeface="Georgia"/>
                <a:cs typeface="Georgia"/>
                <a:sym typeface="Georgia"/>
              </a:defRPr>
            </a:pPr>
            <a:r>
              <a:t>When exorcisms happen in the Bible what rules exist?  Or is it a simple command in the authority and name of Jesus?</a:t>
            </a:r>
          </a:p>
          <a:p>
            <a:pPr defTabSz="268731">
              <a:defRPr sz="4508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268731">
              <a:defRPr sz="4508">
                <a:latin typeface="Georgia"/>
                <a:ea typeface="Georgia"/>
                <a:cs typeface="Georgia"/>
                <a:sym typeface="Georgia"/>
              </a:defRPr>
            </a:pPr>
            <a:r>
              <a:t>Why does the Roman Catholic Church has such extensive rules and procedures for exorcism as encapsulated in Rituale Romanum?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6 Tough Passages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420624">
              <a:defRPr sz="7056">
                <a:latin typeface="Georgia"/>
                <a:ea typeface="Georgia"/>
                <a:cs typeface="Georgia"/>
                <a:sym typeface="Georgia"/>
              </a:defRPr>
            </a:pPr>
            <a:r>
              <a:t>6 Tough Passages </a:t>
            </a:r>
          </a:p>
          <a:p>
            <a:pPr defTabSz="420624">
              <a:defRPr sz="7056">
                <a:latin typeface="Georgia"/>
                <a:ea typeface="Georgia"/>
                <a:cs typeface="Georgia"/>
                <a:sym typeface="Georgia"/>
              </a:defRPr>
            </a:pPr>
            <a:r>
              <a:t>on Baptism to Consider:</a:t>
            </a:r>
          </a:p>
          <a:p>
            <a:pPr defTabSz="420624">
              <a:defRPr sz="7056">
                <a:latin typeface="Georgia"/>
                <a:ea typeface="Georgia"/>
                <a:cs typeface="Georgia"/>
                <a:sym typeface="Georgia"/>
              </a:defRPr>
            </a:pPr>
            <a:r>
              <a:t>Acts 2:38</a:t>
            </a:r>
          </a:p>
          <a:p>
            <a:pPr defTabSz="420624">
              <a:defRPr sz="7056">
                <a:latin typeface="Georgia"/>
                <a:ea typeface="Georgia"/>
                <a:cs typeface="Georgia"/>
                <a:sym typeface="Georgia"/>
              </a:defRPr>
            </a:pPr>
            <a:r>
              <a:t>Mark 16:16</a:t>
            </a:r>
          </a:p>
          <a:p>
            <a:pPr defTabSz="420624">
              <a:defRPr sz="7056">
                <a:latin typeface="Georgia"/>
                <a:ea typeface="Georgia"/>
                <a:cs typeface="Georgia"/>
                <a:sym typeface="Georgia"/>
              </a:defRPr>
            </a:pPr>
            <a:r>
              <a:t>1 Peter 3:21</a:t>
            </a:r>
          </a:p>
          <a:p>
            <a:pPr defTabSz="420624">
              <a:defRPr sz="7056">
                <a:latin typeface="Georgia"/>
                <a:ea typeface="Georgia"/>
                <a:cs typeface="Georgia"/>
                <a:sym typeface="Georgia"/>
              </a:defRPr>
            </a:pPr>
            <a:r>
              <a:t>John 3:5</a:t>
            </a:r>
          </a:p>
          <a:p>
            <a:pPr defTabSz="420624">
              <a:defRPr sz="7056">
                <a:latin typeface="Georgia"/>
                <a:ea typeface="Georgia"/>
                <a:cs typeface="Georgia"/>
                <a:sym typeface="Georgia"/>
              </a:defRPr>
            </a:pPr>
            <a:r>
              <a:t>Acts 22:16</a:t>
            </a:r>
          </a:p>
          <a:p>
            <a:pPr defTabSz="420624">
              <a:defRPr sz="7056">
                <a:latin typeface="Georgia"/>
                <a:ea typeface="Georgia"/>
                <a:cs typeface="Georgia"/>
                <a:sym typeface="Georgia"/>
              </a:defRPr>
            </a:pPr>
            <a:r>
              <a:t>Galatians 3:27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A Biblical Study of…"/>
          <p:cNvSpPr txBox="1"/>
          <p:nvPr>
            <p:ph type="ctrTitle"/>
          </p:nvPr>
        </p:nvSpPr>
        <p:spPr>
          <a:xfrm>
            <a:off x="611981" y="702270"/>
            <a:ext cx="11780838" cy="5335390"/>
          </a:xfrm>
          <a:prstGeom prst="rect">
            <a:avLst/>
          </a:prstGeom>
        </p:spPr>
        <p:txBody>
          <a:bodyPr/>
          <a:lstStyle/>
          <a:p>
            <a:pPr defTabSz="426466">
              <a:defRPr b="1" sz="5840">
                <a:latin typeface="Georgia"/>
                <a:ea typeface="Georgia"/>
                <a:cs typeface="Georgia"/>
                <a:sym typeface="Georgia"/>
              </a:defRPr>
            </a:pPr>
            <a:r>
              <a:t>A Biblical Study of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The Catechism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of the Catholic Church: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Bible Answers to the Most Frequently Asked Questions 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about Catholic Beliefs and Practices</a:t>
            </a:r>
          </a:p>
        </p:txBody>
      </p:sp>
      <p:sp>
        <p:nvSpPr>
          <p:cNvPr id="163" name="Dr. Jonathan Carl…"/>
          <p:cNvSpPr txBox="1"/>
          <p:nvPr>
            <p:ph type="subTitle" sz="half" idx="1"/>
          </p:nvPr>
        </p:nvSpPr>
        <p:spPr>
          <a:xfrm>
            <a:off x="1270000" y="6062133"/>
            <a:ext cx="10464800" cy="2796382"/>
          </a:xfrm>
          <a:prstGeom prst="rect">
            <a:avLst/>
          </a:prstGeom>
        </p:spPr>
        <p:txBody>
          <a:bodyPr/>
          <a:lstStyle/>
          <a:p>
            <a:pPr defTabSz="519937">
              <a:defRPr sz="4093">
                <a:latin typeface="Georgia"/>
                <a:ea typeface="Georgia"/>
                <a:cs typeface="Georgia"/>
                <a:sym typeface="Georgia"/>
              </a:defRPr>
            </a:pPr>
            <a:r>
              <a:t>Dr. Jonathan Carl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Downloadable resources and 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helpful study videos freely available at: </a:t>
            </a:r>
          </a:p>
          <a:p>
            <a:pPr defTabSz="519937">
              <a:defRPr b="1" sz="4183">
                <a:latin typeface="Georgia"/>
                <a:ea typeface="Georgia"/>
                <a:cs typeface="Georgia"/>
                <a:sym typeface="Georgia"/>
              </a:defRPr>
            </a:pPr>
            <a:r>
              <a:t>www.TrustworthyWord.com/catholic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“Baptism is necessary for salvation for those who have not yet been reborn” (CCC 980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543305">
              <a:defRPr sz="9579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“Baptism is necessary for salvation for those who have not yet been reborn” (CCC 980)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“Justification is conferred in Baptism, the sacrament of faith” (CCC 1992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537463">
              <a:defRPr sz="115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“Justification is conferred in Baptism, the sacrament of faith” (CCC 1992)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“Baptism is the first and chief sacrament of forgiveness of sins because it unites us with Christ”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443991">
              <a:defRPr sz="9500">
                <a:latin typeface="Georgia"/>
                <a:ea typeface="Georgia"/>
                <a:cs typeface="Georgia"/>
                <a:sym typeface="Georgia"/>
              </a:defRPr>
            </a:pPr>
            <a:r>
              <a:t>“Baptism is the first and chief sacrament of forgiveness of sins because it unites us with Christ” </a:t>
            </a:r>
          </a:p>
          <a:p>
            <a:pPr defTabSz="443991">
              <a:defRPr sz="9500">
                <a:latin typeface="Georgia"/>
                <a:ea typeface="Georgia"/>
                <a:cs typeface="Georgia"/>
                <a:sym typeface="Georgia"/>
              </a:defRPr>
            </a:pPr>
            <a:r>
              <a:t>(CCC 977)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“The faithful are born anew by Baptism”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537463">
              <a:defRPr sz="115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537463">
              <a:defRPr sz="11500">
                <a:latin typeface="Georgia"/>
                <a:ea typeface="Georgia"/>
                <a:cs typeface="Georgia"/>
                <a:sym typeface="Georgia"/>
              </a:defRPr>
            </a:pPr>
            <a:r>
              <a:t>“The faithful are born anew by Baptism” </a:t>
            </a:r>
          </a:p>
          <a:p>
            <a:pPr defTabSz="537463">
              <a:defRPr sz="11500">
                <a:latin typeface="Georgia"/>
                <a:ea typeface="Georgia"/>
                <a:cs typeface="Georgia"/>
                <a:sym typeface="Georgia"/>
              </a:defRPr>
            </a:pPr>
            <a:r>
              <a:t>(CCC 1212)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“Through Baptism we are freed from sin and reborn as sons of God” (CCC 1213)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338835">
              <a:defRPr sz="7250">
                <a:latin typeface="Georgia"/>
                <a:ea typeface="Georgia"/>
                <a:cs typeface="Georgia"/>
                <a:sym typeface="Georgia"/>
              </a:defRPr>
            </a:pPr>
            <a:r>
              <a:t>“Through Baptism we are freed from sin and reborn as sons of God” (CCC 1213)</a:t>
            </a:r>
          </a:p>
          <a:p>
            <a:pPr defTabSz="338835">
              <a:defRPr sz="725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338835">
              <a:defRPr sz="7250">
                <a:latin typeface="Georgia"/>
                <a:ea typeface="Georgia"/>
                <a:cs typeface="Georgia"/>
                <a:sym typeface="Georgia"/>
              </a:defRPr>
            </a:pPr>
            <a:r>
              <a:t>“Baptism is the sacrament of regeneration through water in the word” (CCC 1213)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“The Lord himself affirms that Baptism is necessary for salvation” (CCC 1257)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262889">
              <a:defRPr sz="5175">
                <a:latin typeface="Georgia"/>
                <a:ea typeface="Georgia"/>
                <a:cs typeface="Georgia"/>
                <a:sym typeface="Georgia"/>
              </a:defRPr>
            </a:pPr>
            <a:r>
              <a:t>“The Lord himself affirms that Baptism is necessary for salvation” (CCC 1257)</a:t>
            </a:r>
          </a:p>
          <a:p>
            <a:pPr defTabSz="262889">
              <a:defRPr sz="5175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262889">
              <a:defRPr sz="5175">
                <a:latin typeface="Georgia"/>
                <a:ea typeface="Georgia"/>
                <a:cs typeface="Georgia"/>
                <a:sym typeface="Georgia"/>
              </a:defRPr>
            </a:pPr>
            <a:r>
              <a:t>“God has bound salvation to the sacrament of Baptism” (CCC 1257)</a:t>
            </a:r>
          </a:p>
          <a:p>
            <a:pPr defTabSz="262889">
              <a:defRPr sz="5175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262889">
              <a:defRPr sz="5175">
                <a:latin typeface="Georgia"/>
                <a:ea typeface="Georgia"/>
                <a:cs typeface="Georgia"/>
                <a:sym typeface="Georgia"/>
              </a:defRPr>
            </a:pPr>
            <a:r>
              <a:t>“By baptism all sins are forgiven” </a:t>
            </a:r>
          </a:p>
          <a:p>
            <a:pPr defTabSz="262889">
              <a:defRPr sz="5175">
                <a:latin typeface="Georgia"/>
                <a:ea typeface="Georgia"/>
                <a:cs typeface="Georgia"/>
                <a:sym typeface="Georgia"/>
              </a:defRPr>
            </a:pPr>
            <a:r>
              <a:t>(CCC 1263)</a:t>
            </a:r>
          </a:p>
          <a:p>
            <a:pPr defTabSz="262889">
              <a:defRPr sz="5175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262889">
              <a:defRPr sz="5175">
                <a:latin typeface="Georgia"/>
                <a:ea typeface="Georgia"/>
                <a:cs typeface="Georgia"/>
                <a:sym typeface="Georgia"/>
              </a:defRPr>
            </a:pPr>
            <a:r>
              <a:t>“Justified by faith in Baptism” </a:t>
            </a:r>
          </a:p>
          <a:p>
            <a:pPr defTabSz="262889">
              <a:defRPr sz="5175">
                <a:latin typeface="Georgia"/>
                <a:ea typeface="Georgia"/>
                <a:cs typeface="Georgia"/>
                <a:sym typeface="Georgia"/>
              </a:defRPr>
            </a:pPr>
            <a:r>
              <a:t>(CCC 1271)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ARE INFANTS SAVED BY BAPTISM?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309625">
              <a:defRPr sz="4928">
                <a:latin typeface="Georgia"/>
                <a:ea typeface="Georgia"/>
                <a:cs typeface="Georgia"/>
                <a:sym typeface="Georgia"/>
              </a:defRPr>
            </a:pPr>
            <a:r>
              <a:t>ARE INFANTS SAVED BY BAPTISM?</a:t>
            </a:r>
          </a:p>
          <a:p>
            <a:pPr defTabSz="309625">
              <a:defRPr sz="4928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309625">
              <a:defRPr sz="4928">
                <a:latin typeface="Georgia"/>
                <a:ea typeface="Georgia"/>
                <a:cs typeface="Georgia"/>
                <a:sym typeface="Georgia"/>
              </a:defRPr>
            </a:pPr>
            <a:r>
              <a:t>“The Church and the parents would deny a child the priceless grace of becoming a child of God were they not to confer Baptism shortly after birth” (CCC 1250)</a:t>
            </a:r>
          </a:p>
          <a:p>
            <a:pPr defTabSz="309625">
              <a:defRPr sz="4928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309625">
              <a:defRPr sz="4928">
                <a:latin typeface="Georgia"/>
                <a:ea typeface="Georgia"/>
                <a:cs typeface="Georgia"/>
                <a:sym typeface="Georgia"/>
              </a:defRPr>
            </a:pPr>
            <a:r>
              <a:t>“with respect to children who have died without Baptism, the liturgy of the Church invites us to trust in God’s mercy and to pray for their salvation” (CCC 1283)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