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Why does Jesus compare the manna in the desert with himself as “the bread of life” in John 6:35?"/>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Why does Jesus compare the manna in the desert with himself as “the bread of life” in John 6:35?</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What does He mean by never hunger and never thirst?  Does He mean the Eucharist elements will satisfy a literal hunger and thirst?  Or is He describing spiritual salvation, peace, and life through belief and trust in Jesus as the Son of God?"/>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 What does He mean by never hunger and never thirst?  Does He mean the Eucharist elements will satisfy a literal hunger and thirst?  Or is He describing spiritual salvation, peace, and life through belief and trust in Jesus as the Son of God?</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What does Jesus describe in John 6:40 &amp; John 6:47 as bringing eternal life?"/>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What does Jesus describe in John 6:40 &amp; John 6:47 as bringing eternal life?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What does 1 John 4:13 say is the evidence of union with Christ?…"/>
          <p:cNvSpPr txBox="1"/>
          <p:nvPr>
            <p:ph type="title"/>
          </p:nvPr>
        </p:nvSpPr>
        <p:spPr>
          <a:xfrm>
            <a:off x="671909" y="677531"/>
            <a:ext cx="11842421" cy="8398538"/>
          </a:xfrm>
          <a:prstGeom prst="rect">
            <a:avLst/>
          </a:prstGeom>
        </p:spPr>
        <p:txBody>
          <a:bodyPr/>
          <a:lstStyle/>
          <a:p>
            <a:pPr defTabSz="385572">
              <a:defRPr sz="6468">
                <a:latin typeface="Georgia"/>
                <a:ea typeface="Georgia"/>
                <a:cs typeface="Georgia"/>
                <a:sym typeface="Georgia"/>
              </a:defRPr>
            </a:pPr>
            <a:r>
              <a:t>What does 1 John 4:13 say is the evidence of union with Christ?  </a:t>
            </a:r>
          </a:p>
          <a:p>
            <a:pPr defTabSz="385572">
              <a:defRPr sz="6468">
                <a:latin typeface="Georgia"/>
                <a:ea typeface="Georgia"/>
                <a:cs typeface="Georgia"/>
                <a:sym typeface="Georgia"/>
              </a:defRPr>
            </a:pPr>
          </a:p>
          <a:p>
            <a:pPr defTabSz="385572">
              <a:defRPr sz="6468">
                <a:latin typeface="Georgia"/>
                <a:ea typeface="Georgia"/>
                <a:cs typeface="Georgia"/>
                <a:sym typeface="Georgia"/>
              </a:defRPr>
            </a:pPr>
            <a:r>
              <a:t>How does this counter the Catholic concept that union with God can only happen through the Eucharist (CCC 1331)?</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Why does 1 Corinthians 11:25–29 say eat and drink the “bread and cup” but then switch to “guilty concerning the body and blood” and then back to “bread and cup” again?"/>
          <p:cNvSpPr txBox="1"/>
          <p:nvPr>
            <p:ph type="title"/>
          </p:nvPr>
        </p:nvSpPr>
        <p:spPr>
          <a:xfrm>
            <a:off x="671909" y="677531"/>
            <a:ext cx="11842421" cy="8398538"/>
          </a:xfrm>
          <a:prstGeom prst="rect">
            <a:avLst/>
          </a:prstGeom>
        </p:spPr>
        <p:txBody>
          <a:bodyPr/>
          <a:lstStyle>
            <a:lvl1pPr defTabSz="479044">
              <a:defRPr sz="8036">
                <a:latin typeface="Georgia"/>
                <a:ea typeface="Georgia"/>
                <a:cs typeface="Georgia"/>
                <a:sym typeface="Georgia"/>
              </a:defRPr>
            </a:lvl1pPr>
          </a:lstStyle>
          <a:p>
            <a:pPr/>
            <a:r>
              <a:t>Why does 1 Corinthians 11:25–29 say eat and drink the “bread and cup” but then switch to “guilty concerning the body and blood” and then back to “bread and cup” again?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49"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IS CATHOLIC EUCHARIST NECESSARY FOR SALVATION?…"/>
          <p:cNvSpPr txBox="1"/>
          <p:nvPr>
            <p:ph type="title"/>
          </p:nvPr>
        </p:nvSpPr>
        <p:spPr>
          <a:xfrm>
            <a:off x="671909" y="677531"/>
            <a:ext cx="11842421" cy="8398538"/>
          </a:xfrm>
          <a:prstGeom prst="rect">
            <a:avLst/>
          </a:prstGeom>
        </p:spPr>
        <p:txBody>
          <a:bodyPr/>
          <a:lstStyle/>
          <a:p>
            <a:pPr defTabSz="297941">
              <a:defRPr b="1" sz="6375">
                <a:latin typeface="Georgia"/>
                <a:ea typeface="Georgia"/>
                <a:cs typeface="Georgia"/>
                <a:sym typeface="Georgia"/>
              </a:defRPr>
            </a:pPr>
            <a:r>
              <a:t>IS CATHOLIC EUCHARIST NECESSARY FOR SALVATION?</a:t>
            </a:r>
          </a:p>
          <a:p>
            <a:pPr defTabSz="297941">
              <a:defRPr b="1" sz="6375">
                <a:latin typeface="Georgia"/>
                <a:ea typeface="Georgia"/>
                <a:cs typeface="Georgia"/>
                <a:sym typeface="Georgia"/>
              </a:defRPr>
            </a:pPr>
          </a:p>
          <a:p>
            <a:pPr defTabSz="297941">
              <a:defRPr b="1" sz="6375">
                <a:latin typeface="Georgia"/>
                <a:ea typeface="Georgia"/>
                <a:cs typeface="Georgia"/>
                <a:sym typeface="Georgia"/>
              </a:defRPr>
            </a:pPr>
            <a:r>
              <a:t>DOES THE WINE AND BREAD LITERALLY TRANSFORM TO THE BLOOD AND FLESH OF JESUS?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Holy Communion because by this sacrifice we unite ourselves to Christ.” (CCC 1331)…"/>
          <p:cNvSpPr txBox="1"/>
          <p:nvPr>
            <p:ph type="title"/>
          </p:nvPr>
        </p:nvSpPr>
        <p:spPr>
          <a:xfrm>
            <a:off x="671909" y="677531"/>
            <a:ext cx="11842421" cy="8398538"/>
          </a:xfrm>
          <a:prstGeom prst="rect">
            <a:avLst/>
          </a:prstGeom>
        </p:spPr>
        <p:txBody>
          <a:bodyPr/>
          <a:lstStyle/>
          <a:p>
            <a:pPr defTabSz="327152">
              <a:defRPr sz="5768">
                <a:latin typeface="Georgia"/>
                <a:ea typeface="Georgia"/>
                <a:cs typeface="Georgia"/>
                <a:sym typeface="Georgia"/>
              </a:defRPr>
            </a:pPr>
            <a:r>
              <a:t>“Holy Communion because by this sacrifice we unite ourselves to Christ.” (CCC 1331)</a:t>
            </a:r>
          </a:p>
          <a:p>
            <a:pPr defTabSz="327152">
              <a:defRPr sz="5768">
                <a:latin typeface="Georgia"/>
                <a:ea typeface="Georgia"/>
                <a:cs typeface="Georgia"/>
                <a:sym typeface="Georgia"/>
              </a:defRPr>
            </a:pPr>
          </a:p>
          <a:p>
            <a:pPr defTabSz="327152">
              <a:defRPr sz="5768">
                <a:latin typeface="Georgia"/>
                <a:ea typeface="Georgia"/>
                <a:cs typeface="Georgia"/>
                <a:sym typeface="Georgia"/>
              </a:defRPr>
            </a:pPr>
            <a:r>
              <a:t>“Holy Mass (Missa) because the liturgy in which the mystery of salvation is accomplished concludes with the sending forth (missio) of the faithful.” (CCC 1332)</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At the heart of the Eucharistic celebration are the bread and wine that, by the words of Christ and the invocation of the Holy Spirit, become Christ’s Body and Blood.” (CCC 1333)"/>
          <p:cNvSpPr txBox="1"/>
          <p:nvPr>
            <p:ph type="title"/>
          </p:nvPr>
        </p:nvSpPr>
        <p:spPr>
          <a:xfrm>
            <a:off x="671909" y="677531"/>
            <a:ext cx="11842421" cy="8398538"/>
          </a:xfrm>
          <a:prstGeom prst="rect">
            <a:avLst/>
          </a:prstGeom>
        </p:spPr>
        <p:txBody>
          <a:bodyPr/>
          <a:lstStyle>
            <a:lvl1pPr defTabSz="344677">
              <a:defRPr sz="7375">
                <a:latin typeface="Georgia"/>
                <a:ea typeface="Georgia"/>
                <a:cs typeface="Georgia"/>
                <a:sym typeface="Georgia"/>
              </a:defRPr>
            </a:lvl1pPr>
          </a:lstStyle>
          <a:p>
            <a:pPr/>
            <a:r>
              <a:t>“At the heart of the Eucharistic celebration are the bread and wine that, by the words of Christ and the invocation of the Holy Spirit, become Christ’s Body and Blood.” (CCC 1333)</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bread and wine which, by the power of the Holy Spirit and by the words of Christ, have become the body and blood of Christ.  Christ is thus really and mysteriously made present.” (CCC 1357)"/>
          <p:cNvSpPr txBox="1"/>
          <p:nvPr>
            <p:ph type="title"/>
          </p:nvPr>
        </p:nvSpPr>
        <p:spPr>
          <a:xfrm>
            <a:off x="671909" y="677531"/>
            <a:ext cx="11842421" cy="8398538"/>
          </a:xfrm>
          <a:prstGeom prst="rect">
            <a:avLst/>
          </a:prstGeom>
        </p:spPr>
        <p:txBody>
          <a:bodyPr/>
          <a:lstStyle>
            <a:lvl1pPr defTabSz="344677">
              <a:defRPr sz="7375">
                <a:latin typeface="Georgia"/>
                <a:ea typeface="Georgia"/>
                <a:cs typeface="Georgia"/>
                <a:sym typeface="Georgia"/>
              </a:defRPr>
            </a:lvl1pPr>
          </a:lstStyle>
          <a:p>
            <a:pPr/>
            <a:r>
              <a:t>“bread and wine which, by the power of the Holy Spirit and by the words of Christ, have become the body and blood of Christ.  Christ is thus really and mysteriously made present.” (CCC 1357)</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he very blood which he ‘poured our for man for the forgiveness of sins.’” (CCC 1365)…"/>
          <p:cNvSpPr txBox="1"/>
          <p:nvPr>
            <p:ph type="title"/>
          </p:nvPr>
        </p:nvSpPr>
        <p:spPr>
          <a:xfrm>
            <a:off x="671909" y="677531"/>
            <a:ext cx="11842421" cy="8398538"/>
          </a:xfrm>
          <a:prstGeom prst="rect">
            <a:avLst/>
          </a:prstGeom>
        </p:spPr>
        <p:txBody>
          <a:bodyPr/>
          <a:lstStyle/>
          <a:p>
            <a:pPr defTabSz="327152">
              <a:defRPr sz="7000">
                <a:latin typeface="Georgia"/>
                <a:ea typeface="Georgia"/>
                <a:cs typeface="Georgia"/>
                <a:sym typeface="Georgia"/>
              </a:defRPr>
            </a:pPr>
            <a:r>
              <a:t>“the very blood which he ‘poured our for man for the forgiveness of sins.’” (CCC 1365)</a:t>
            </a:r>
          </a:p>
          <a:p>
            <a:pPr defTabSz="327152">
              <a:defRPr sz="7000">
                <a:latin typeface="Georgia"/>
                <a:ea typeface="Georgia"/>
                <a:cs typeface="Georgia"/>
                <a:sym typeface="Georgia"/>
              </a:defRPr>
            </a:pPr>
          </a:p>
          <a:p>
            <a:pPr defTabSz="327152">
              <a:defRPr sz="7000">
                <a:latin typeface="Georgia"/>
                <a:ea typeface="Georgia"/>
                <a:cs typeface="Georgia"/>
                <a:sym typeface="Georgia"/>
              </a:defRPr>
            </a:pPr>
            <a:r>
              <a:t>“its salutary power be applied to the forgiveness of sins we daily commit” (CCC 1366)</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it has always been the conviction of the Church of God…that by the consecration of the bread and wine there takes place a change of the whole substance of the bread into the substance of the body of Christ our Lord and of the whole substance of the wine into the substance of his blood.  This change the holy Catholic Church has fittingly and properly called transubstantiation” (CCC 1376)…"/>
          <p:cNvSpPr txBox="1"/>
          <p:nvPr>
            <p:ph type="title"/>
          </p:nvPr>
        </p:nvSpPr>
        <p:spPr>
          <a:xfrm>
            <a:off x="671909" y="677531"/>
            <a:ext cx="11842421" cy="8398538"/>
          </a:xfrm>
          <a:prstGeom prst="rect">
            <a:avLst/>
          </a:prstGeom>
        </p:spPr>
        <p:txBody>
          <a:bodyPr/>
          <a:lstStyle/>
          <a:p>
            <a:pPr defTabSz="245363">
              <a:defRPr sz="4368">
                <a:latin typeface="Georgia"/>
                <a:ea typeface="Georgia"/>
                <a:cs typeface="Georgia"/>
                <a:sym typeface="Georgia"/>
              </a:defRPr>
            </a:pPr>
            <a:r>
              <a:t>“it has always been the conviction of the Church of God…that by the consecration of the bread and wine there takes place a change of the whole substance of the bread into the substance of the body of Christ our Lord and of the whole substance of the wine into the substance of his blood.  This change the holy Catholic Church has fittingly and properly called transubstantiation” (CCC 1376) </a:t>
            </a:r>
          </a:p>
          <a:p>
            <a:pPr defTabSz="245363">
              <a:defRPr sz="4368">
                <a:latin typeface="Georgia"/>
                <a:ea typeface="Georgia"/>
                <a:cs typeface="Georgia"/>
                <a:sym typeface="Georgia"/>
              </a:defRPr>
            </a:pPr>
          </a:p>
          <a:p>
            <a:pPr defTabSz="245363">
              <a:defRPr sz="4368">
                <a:latin typeface="Georgia"/>
                <a:ea typeface="Georgia"/>
                <a:cs typeface="Georgia"/>
                <a:sym typeface="Georgia"/>
              </a:defRPr>
            </a:pPr>
            <a:r>
              <a:t>[NOTE: the references to this doctrine are historical writings 350+ years after Jesus’ crucifixion]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John 6:35 “Jesus said to them, 'I am the bread of life; whoever comes to me shall not hunger, and whoever believes in me shall never thirst.’” (ESV)…"/>
          <p:cNvSpPr txBox="1"/>
          <p:nvPr>
            <p:ph type="title"/>
          </p:nvPr>
        </p:nvSpPr>
        <p:spPr>
          <a:xfrm>
            <a:off x="671909" y="677531"/>
            <a:ext cx="11842421" cy="8398538"/>
          </a:xfrm>
          <a:prstGeom prst="rect">
            <a:avLst/>
          </a:prstGeom>
        </p:spPr>
        <p:txBody>
          <a:bodyPr/>
          <a:lstStyle/>
          <a:p>
            <a:pPr defTabSz="239522">
              <a:defRPr sz="4715">
                <a:latin typeface="Georgia"/>
                <a:ea typeface="Georgia"/>
                <a:cs typeface="Georgia"/>
                <a:sym typeface="Georgia"/>
              </a:defRPr>
            </a:pPr>
            <a:r>
              <a:t>John 6:35 “Jesus said to them, 'I am the bread of life; whoever comes to me shall not hunger, and whoever believes in me shall never thirst.’” (ESV)</a:t>
            </a:r>
          </a:p>
          <a:p>
            <a:pPr defTabSz="239522">
              <a:defRPr sz="4715">
                <a:latin typeface="Georgia"/>
                <a:ea typeface="Georgia"/>
                <a:cs typeface="Georgia"/>
                <a:sym typeface="Georgia"/>
              </a:defRPr>
            </a:pPr>
          </a:p>
          <a:p>
            <a:pPr defTabSz="239522">
              <a:defRPr sz="4715">
                <a:latin typeface="Georgia"/>
                <a:ea typeface="Georgia"/>
                <a:cs typeface="Georgia"/>
                <a:sym typeface="Georgia"/>
              </a:defRPr>
            </a:pPr>
            <a:r>
              <a:t>John 6:40 "For this is the will of my Father, that everyone who looks on the Son and believes in him should have eternal life, and I will raise him up on the last day.” (ESV)</a:t>
            </a:r>
          </a:p>
          <a:p>
            <a:pPr defTabSz="239522">
              <a:defRPr sz="4715">
                <a:latin typeface="Georgia"/>
                <a:ea typeface="Georgia"/>
                <a:cs typeface="Georgia"/>
                <a:sym typeface="Georgia"/>
              </a:defRPr>
            </a:pPr>
          </a:p>
          <a:p>
            <a:pPr defTabSz="239522">
              <a:defRPr sz="4715">
                <a:latin typeface="Georgia"/>
                <a:ea typeface="Georgia"/>
                <a:cs typeface="Georgia"/>
                <a:sym typeface="Georgia"/>
              </a:defRPr>
            </a:pPr>
            <a:r>
              <a:t>John 6:47–51 “Truly, truly, I say to you, whoever believes has eternal life.”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1 Corinthians 11:25–29 “In the same way also he took the cup, after supper, saying, “This cup is the new covenant in my blood. Do this, as often as you drink it, in remembrance of me.” [26] For as often as you eat this bread and drink the cup, you proclaim the Lord's death until he comes. [27] Whoever, therefore, eats the bread or drinks the cup of the Lord in an unworthy manner will be guilty concerning the body and blood of the Lord. [28] Let a person examine himself, then, and so eat of the bread and drink of the cup. [29] For anyone who eats and drinks without discerning the body eats and drinks judgment on himself.” (ESV)"/>
          <p:cNvSpPr txBox="1"/>
          <p:nvPr>
            <p:ph type="title"/>
          </p:nvPr>
        </p:nvSpPr>
        <p:spPr>
          <a:xfrm>
            <a:off x="671909" y="677531"/>
            <a:ext cx="11842421" cy="8398538"/>
          </a:xfrm>
          <a:prstGeom prst="rect">
            <a:avLst/>
          </a:prstGeom>
        </p:spPr>
        <p:txBody>
          <a:bodyPr/>
          <a:lstStyle>
            <a:lvl1pPr defTabSz="257047">
              <a:defRPr sz="4091">
                <a:latin typeface="Georgia"/>
                <a:ea typeface="Georgia"/>
                <a:cs typeface="Georgia"/>
                <a:sym typeface="Georgia"/>
              </a:defRPr>
            </a:lvl1pPr>
          </a:lstStyle>
          <a:p>
            <a:pPr/>
            <a:r>
              <a:t>1 Corinthians 11:25–29 “In the same way also he took the cup, after supper, saying, “This cup is the new covenant in my blood. Do this, as often as you drink it, in remembrance of me.” [26] For as often as you eat this bread and drink the cup, you proclaim the Lord's death until he comes. [27] Whoever, therefore, eats the bread or drinks the cup of the Lord in an unworthy manner will be guilty concerning the body and blood of the Lord. [28] Let a person examine himself, then, and so eat of the bread and drink of the cup. [29] For anyone who eats and drinks without discerning the body eats and drinks judgment on himself.”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