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1 Corinthians 16:16 “be subject to such as these, and to every fellow worker and laborer.”"/>
          <p:cNvSpPr txBox="1"/>
          <p:nvPr>
            <p:ph type="title"/>
          </p:nvPr>
        </p:nvSpPr>
        <p:spPr>
          <a:xfrm>
            <a:off x="671909" y="677531"/>
            <a:ext cx="11842421" cy="8398538"/>
          </a:xfrm>
          <a:prstGeom prst="rect">
            <a:avLst/>
          </a:prstGeom>
        </p:spPr>
        <p:txBody>
          <a:bodyPr/>
          <a:lstStyle>
            <a:lvl1pPr defTabSz="543305">
              <a:defRPr sz="10695">
                <a:latin typeface="Georgia"/>
                <a:ea typeface="Georgia"/>
                <a:cs typeface="Georgia"/>
                <a:sym typeface="Georgia"/>
              </a:defRPr>
            </a:lvl1pPr>
          </a:lstStyle>
          <a:p>
            <a:pPr/>
            <a:r>
              <a:t>1 Corinthians 16:16 “be subject to such as these, and to every fellow worker and laborer.”</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Isn’t the “loosing and binding” authority shared with the local churches?  In 1 Corinthians 5:1-13, 2 Corinthians 13:10, Titus 2:15, and Titus 3:10-11?…"/>
          <p:cNvSpPr txBox="1"/>
          <p:nvPr>
            <p:ph type="title"/>
          </p:nvPr>
        </p:nvSpPr>
        <p:spPr>
          <a:xfrm>
            <a:off x="671909" y="677531"/>
            <a:ext cx="11842421" cy="8398538"/>
          </a:xfrm>
          <a:prstGeom prst="rect">
            <a:avLst/>
          </a:prstGeom>
        </p:spPr>
        <p:txBody>
          <a:bodyPr/>
          <a:lstStyle/>
          <a:p>
            <a:pPr defTabSz="350520">
              <a:defRPr sz="5880">
                <a:latin typeface="Georgia"/>
                <a:ea typeface="Georgia"/>
                <a:cs typeface="Georgia"/>
                <a:sym typeface="Georgia"/>
              </a:defRPr>
            </a:pPr>
            <a:r>
              <a:t>Isn’t the “loosing and binding” authority shared with the local churches?  In 1 Corinthians 5:1-13, 2 Corinthians 13:10, Titus 2:15, and Titus 3:10-11?</a:t>
            </a:r>
          </a:p>
          <a:p>
            <a:pPr defTabSz="350520">
              <a:defRPr sz="5880">
                <a:latin typeface="Georgia"/>
                <a:ea typeface="Georgia"/>
                <a:cs typeface="Georgia"/>
                <a:sym typeface="Georgia"/>
              </a:defRPr>
            </a:pPr>
            <a:r>
              <a:t>Is the authority of Timothy and Titus based on them being a bishop and having apostolic authority, or being a “fellow laborer”?</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velation 21:14 “And the wall of the city had twelve foundations, and on them were the twelve names of the twelve apostles of the Lamb.” (ESV)"/>
          <p:cNvSpPr txBox="1"/>
          <p:nvPr>
            <p:ph type="title"/>
          </p:nvPr>
        </p:nvSpPr>
        <p:spPr>
          <a:xfrm>
            <a:off x="671909" y="677531"/>
            <a:ext cx="11842421" cy="8398538"/>
          </a:xfrm>
          <a:prstGeom prst="rect">
            <a:avLst/>
          </a:prstGeom>
        </p:spPr>
        <p:txBody>
          <a:bodyPr/>
          <a:lstStyle>
            <a:lvl1pPr defTabSz="514095">
              <a:defRPr sz="8183">
                <a:latin typeface="Georgia"/>
                <a:ea typeface="Georgia"/>
                <a:cs typeface="Georgia"/>
                <a:sym typeface="Georgia"/>
              </a:defRPr>
            </a:lvl1pPr>
          </a:lstStyle>
          <a:p>
            <a:pPr/>
            <a:r>
              <a:t>Revelation 21:14 “And the wall of the city had twelve foundations, and on them were the twelve names of the twelve apostles of the Lamb.” (ESV)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If the future heavenly holy city of Jerusalem has the name of the apostles on it (Revelation 21:14), why doesn’t it recognize Peter as the head, or the first Pope/Bishop, or with some other sort of special recognition?"/>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If the future heavenly holy city of Jerusalem has the name of the apostles on it (Revelation 21:14), why doesn’t it recognize Peter as the head, or the first Pope/Bishop, or with some other sort of special recognition?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Romans 1:7 “To all those in Rome who are loved by God and called to be saints”"/>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Romans 1:7 “To all those in Rome who are loved by God and called to be saints”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Why would Peter speak Acts 5:29  if he was also asserting Papal infallibility and the Magesterium of the Church?…"/>
          <p:cNvSpPr txBox="1"/>
          <p:nvPr>
            <p:ph type="title"/>
          </p:nvPr>
        </p:nvSpPr>
        <p:spPr>
          <a:xfrm>
            <a:off x="671909" y="677531"/>
            <a:ext cx="11842421" cy="8398538"/>
          </a:xfrm>
          <a:prstGeom prst="rect">
            <a:avLst/>
          </a:prstGeom>
        </p:spPr>
        <p:txBody>
          <a:bodyPr/>
          <a:lstStyle/>
          <a:p>
            <a:pPr defTabSz="379729">
              <a:defRPr sz="6369">
                <a:latin typeface="Georgia"/>
                <a:ea typeface="Georgia"/>
                <a:cs typeface="Georgia"/>
                <a:sym typeface="Georgia"/>
              </a:defRPr>
            </a:pPr>
            <a:r>
              <a:t>Why would Peter speak Acts 5:29  if he was also asserting Papal infallibility and the Magesterium of the Church? </a:t>
            </a:r>
          </a:p>
          <a:p>
            <a:pPr defTabSz="379729">
              <a:defRPr sz="6369">
                <a:latin typeface="Georgia"/>
                <a:ea typeface="Georgia"/>
                <a:cs typeface="Georgia"/>
                <a:sym typeface="Georgia"/>
              </a:defRPr>
            </a:pPr>
          </a:p>
          <a:p>
            <a:pPr defTabSz="379729">
              <a:defRPr sz="6369">
                <a:latin typeface="Georgia"/>
                <a:ea typeface="Georgia"/>
                <a:cs typeface="Georgia"/>
                <a:sym typeface="Georgia"/>
              </a:defRPr>
            </a:pPr>
            <a:r>
              <a:t>Acts 5:29 “But Peter and the apostles answered, ‘We must obey God rather than men.’” (ESV).</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51"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DID PETER HAVE AUTHORITY OVER ALL THE APOSTLES?"/>
          <p:cNvSpPr txBox="1"/>
          <p:nvPr>
            <p:ph type="title"/>
          </p:nvPr>
        </p:nvSpPr>
        <p:spPr>
          <a:xfrm>
            <a:off x="671909" y="677531"/>
            <a:ext cx="11842421" cy="8398538"/>
          </a:xfrm>
          <a:prstGeom prst="rect">
            <a:avLst/>
          </a:prstGeom>
        </p:spPr>
        <p:txBody>
          <a:bodyPr/>
          <a:lstStyle>
            <a:lvl1pPr defTabSz="531622">
              <a:defRPr b="1" sz="11375">
                <a:latin typeface="Georgia"/>
                <a:ea typeface="Georgia"/>
                <a:cs typeface="Georgia"/>
                <a:sym typeface="Georgia"/>
              </a:defRPr>
            </a:lvl1pPr>
          </a:lstStyle>
          <a:p>
            <a:pPr/>
            <a:r>
              <a:t>DID PETER HAVE AUTHORITY OVER ALL THE APOSTLES?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he sole Church of Christ [is that] which our Savior, after his Resurrection, entrusted to Peter’s pastoral care, commissioning him and the other apostles to extend and rule it. … This Church, constituted and organized as a society in the present world, subsists in (subsistit in) the Catholic Church, which is governed by the successor of Peter and by the bishops in communion with him.” (CCC 816)"/>
          <p:cNvSpPr txBox="1"/>
          <p:nvPr>
            <p:ph type="title"/>
          </p:nvPr>
        </p:nvSpPr>
        <p:spPr>
          <a:xfrm>
            <a:off x="671909" y="677531"/>
            <a:ext cx="11842421" cy="8398538"/>
          </a:xfrm>
          <a:prstGeom prst="rect">
            <a:avLst/>
          </a:prstGeom>
        </p:spPr>
        <p:txBody>
          <a:bodyPr/>
          <a:lstStyle>
            <a:lvl1pPr defTabSz="292100">
              <a:defRPr sz="5150">
                <a:latin typeface="Georgia"/>
                <a:ea typeface="Georgia"/>
                <a:cs typeface="Georgia"/>
                <a:sym typeface="Georgia"/>
              </a:defRPr>
            </a:lvl1pPr>
          </a:lstStyle>
          <a:p>
            <a:pPr/>
            <a:r>
              <a:t>“The sole Church of Christ [is that] which our Savior, after his Resurrection, entrusted to Peter’s pastoral care, commissioning him and the other apostles to extend and rule it. … This Church, constituted and organized as a society in the present world, subsists in (subsistit in) the Catholic Church, which is governed by the successor of Peter and by the bishops in communion with him.” (CCC 816)</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For it is through Christ’s Catholic Church alone, which is the universal hope toward salvation, that the fullness of the means of salvation can be obtained” (CCC 816)"/>
          <p:cNvSpPr txBox="1"/>
          <p:nvPr>
            <p:ph type="title"/>
          </p:nvPr>
        </p:nvSpPr>
        <p:spPr>
          <a:xfrm>
            <a:off x="671909" y="677531"/>
            <a:ext cx="11842421" cy="8398538"/>
          </a:xfrm>
          <a:prstGeom prst="rect">
            <a:avLst/>
          </a:prstGeom>
        </p:spPr>
        <p:txBody>
          <a:bodyPr/>
          <a:lstStyle>
            <a:lvl1pPr defTabSz="379729">
              <a:defRPr sz="8125">
                <a:latin typeface="Georgia"/>
                <a:ea typeface="Georgia"/>
                <a:cs typeface="Georgia"/>
                <a:sym typeface="Georgia"/>
              </a:defRPr>
            </a:lvl1pPr>
          </a:lstStyle>
          <a:p>
            <a:pPr/>
            <a:r>
              <a:t>“For it is through Christ’s Catholic Church alone, which is the universal hope toward salvation, that the fullness of the means of salvation can be obtained” (CCC 816)</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Just as the office which the Lord confided to Peter alone, as first of the apostles, destined to be transmitted to his successors, is a permanent one, so also endures the office…Hence the Church teaches that ‘the bishops have by divine institution taken the place of the apostles as pastors of the Church, in such wise that whoever listens to them is listening to Christ and whoever despises them despises Christ and him who sent Christ” (CCC 862)"/>
          <p:cNvSpPr txBox="1"/>
          <p:nvPr>
            <p:ph type="title"/>
          </p:nvPr>
        </p:nvSpPr>
        <p:spPr>
          <a:xfrm>
            <a:off x="671909" y="677531"/>
            <a:ext cx="11842421" cy="8398538"/>
          </a:xfrm>
          <a:prstGeom prst="rect">
            <a:avLst/>
          </a:prstGeom>
        </p:spPr>
        <p:txBody>
          <a:bodyPr/>
          <a:lstStyle>
            <a:lvl1pPr defTabSz="233679">
              <a:defRPr sz="4800">
                <a:latin typeface="Georgia"/>
                <a:ea typeface="Georgia"/>
                <a:cs typeface="Georgia"/>
                <a:sym typeface="Georgia"/>
              </a:defRPr>
            </a:lvl1pPr>
          </a:lstStyle>
          <a:p>
            <a:pPr/>
            <a:r>
              <a:t>“Just as the office which the Lord confided to Peter alone, as first of the apostles, destined to be transmitted to his successors, is a permanent one, so also endures the office…Hence the Church teaches that ‘the bishops have by divine institution taken the place of the apostles as pastors of the Church, in such wise that whoever listens to them is listening to Christ and whoever despises them despises Christ and him who sent Christ” (CCC 862)</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Why do these big claims (CCC 816 &amp; CCC 862) have no Scripture cited for their support in The Catechism of the Catholic Church?"/>
          <p:cNvSpPr txBox="1"/>
          <p:nvPr>
            <p:ph type="title"/>
          </p:nvPr>
        </p:nvSpPr>
        <p:spPr>
          <a:xfrm>
            <a:off x="671909" y="677531"/>
            <a:ext cx="11842421" cy="8398538"/>
          </a:xfrm>
          <a:prstGeom prst="rect">
            <a:avLst/>
          </a:prstGeom>
        </p:spPr>
        <p:txBody>
          <a:bodyPr/>
          <a:lstStyle>
            <a:lvl1pPr defTabSz="531622">
              <a:defRPr sz="8918">
                <a:latin typeface="Georgia"/>
                <a:ea typeface="Georgia"/>
                <a:cs typeface="Georgia"/>
                <a:sym typeface="Georgia"/>
              </a:defRPr>
            </a:lvl1pPr>
          </a:lstStyle>
          <a:p>
            <a:pPr/>
            <a:r>
              <a:t>Why do these big claims (CCC 816 &amp; CCC 862) have no Scripture cited for their support in The Catechism of the Catholic Church?</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Mark 3:14–19 “And he appointed twelve (whom he also named apostles) so that they might be with him and he might send them out to preach [15] and have authority to cast out demons. [16] He appointed the twelve: Simon (to whom he gave the name Peter); [17] James the son of Zebedee and John the brother of James (to whom he gave the name Boanerges, that is, Sons of Thunder); [18] Andrew, and Philip, and Bartholomew, and Matthew, and Thomas, and James the son of Alphaeus, and Thaddaeus, and Simon the Zealot, [19] and Judas Iscariot, who betrayed him.” (ESV)"/>
          <p:cNvSpPr txBox="1"/>
          <p:nvPr>
            <p:ph type="title"/>
          </p:nvPr>
        </p:nvSpPr>
        <p:spPr>
          <a:xfrm>
            <a:off x="671909" y="677531"/>
            <a:ext cx="11842421" cy="8398538"/>
          </a:xfrm>
          <a:prstGeom prst="rect">
            <a:avLst/>
          </a:prstGeom>
        </p:spPr>
        <p:txBody>
          <a:bodyPr/>
          <a:lstStyle>
            <a:lvl1pPr defTabSz="233679">
              <a:defRPr sz="4320">
                <a:latin typeface="Georgia"/>
                <a:ea typeface="Georgia"/>
                <a:cs typeface="Georgia"/>
                <a:sym typeface="Georgia"/>
              </a:defRPr>
            </a:lvl1pPr>
          </a:lstStyle>
          <a:p>
            <a:pPr/>
            <a:r>
              <a:t>Mark 3:14–19 “And he appointed twelve (whom he also named apostles) so that they might be with him and he might send them out to preach [15] and have authority to cast out demons. [16] He appointed the twelve: Simon (to whom he gave the name Peter); [17] James the son of Zebedee and John the brother of James (to whom he gave the name Boanerges, that is, Sons of Thunder); [18] Andrew, and Philip, and Bartholomew, and Matthew, and Thomas, and James the son of Alphaeus, and Thaddaeus, and Simon the Zealot, [19] and Judas Iscariot, who betrayed him.” (ESV)</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he Catechism of the Catholic Church references Jesus’ “choice of the Twelve with Peter as their head” (CCC 765) and solely references Mark 3:14-15 for the evidence of this claim.   Does Mark 3:14-15 reference Peter as the head of the church in any Bible?  Why not?"/>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The Catechism of the Catholic Church references Jesus’ “choice of the Twelve with Peter as their head” (CCC 765) and solely references Mark 3:14-15 for the evidence of this claim.   Does Mark 3:14-15 reference Peter as the head of the church in any Bible?  Why not?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Acts 2:42 “And they devoted themselves to the apostles' teaching and the fellowship, to the breaking of bread and the prayers.” (ESV)"/>
          <p:cNvSpPr txBox="1"/>
          <p:nvPr>
            <p:ph type="title"/>
          </p:nvPr>
        </p:nvSpPr>
        <p:spPr>
          <a:xfrm>
            <a:off x="671909" y="677531"/>
            <a:ext cx="11842421" cy="8398538"/>
          </a:xfrm>
          <a:prstGeom prst="rect">
            <a:avLst/>
          </a:prstGeom>
        </p:spPr>
        <p:txBody>
          <a:bodyPr/>
          <a:lstStyle>
            <a:lvl1pPr defTabSz="496570">
              <a:defRPr sz="8840">
                <a:latin typeface="Georgia"/>
                <a:ea typeface="Georgia"/>
                <a:cs typeface="Georgia"/>
                <a:sym typeface="Georgia"/>
              </a:defRPr>
            </a:lvl1pPr>
          </a:lstStyle>
          <a:p>
            <a:pPr/>
            <a:r>
              <a:t>Acts 2:42 “And they devoted themselves to the apostles' teaching and the fellowship, to the breaking of bread and the prayers.”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