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2 Corinthians 5:21 “For our sake he made him to be sin who knew no sin, so that in him we might become the righteousness of God.” (ESV)"/>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2 Corinthians 5:21 “For our sake he made him to be sin who knew no sin, so that in him we might become the righteousness of God.” (ESV)</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Did Jesus or any of the apostles mention that Mary was sinless?"/>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Did Jesus or any of the apostles mention that Mary was sinless?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Does any part of the Bible mention someone (apart from Jesus) who was sinless?"/>
          <p:cNvSpPr txBox="1"/>
          <p:nvPr>
            <p:ph type="title"/>
          </p:nvPr>
        </p:nvSpPr>
        <p:spPr>
          <a:xfrm>
            <a:off x="671909" y="677531"/>
            <a:ext cx="11842421" cy="8398538"/>
          </a:xfrm>
          <a:prstGeom prst="rect">
            <a:avLst/>
          </a:prstGeom>
        </p:spPr>
        <p:txBody>
          <a:bodyPr/>
          <a:lstStyle>
            <a:lvl1pPr>
              <a:defRPr sz="10800">
                <a:latin typeface="Georgia"/>
                <a:ea typeface="Georgia"/>
                <a:cs typeface="Georgia"/>
                <a:sym typeface="Georgia"/>
              </a:defRPr>
            </a:lvl1pPr>
          </a:lstStyle>
          <a:p>
            <a:pPr/>
            <a:r>
              <a:t>Does any part of the Bible mention someone (apart from Jesus) who was sinless?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Is not the claim to Mary’s sinlessness putting her on the same level as Jesus?"/>
          <p:cNvSpPr txBox="1"/>
          <p:nvPr>
            <p:ph type="title"/>
          </p:nvPr>
        </p:nvSpPr>
        <p:spPr>
          <a:xfrm>
            <a:off x="671909" y="677531"/>
            <a:ext cx="11842421" cy="8398538"/>
          </a:xfrm>
          <a:prstGeom prst="rect">
            <a:avLst/>
          </a:prstGeom>
        </p:spPr>
        <p:txBody>
          <a:bodyPr/>
          <a:lstStyle>
            <a:lvl1pPr>
              <a:defRPr sz="10800">
                <a:latin typeface="Georgia"/>
                <a:ea typeface="Georgia"/>
                <a:cs typeface="Georgia"/>
                <a:sym typeface="Georgia"/>
              </a:defRPr>
            </a:lvl1pPr>
          </a:lstStyle>
          <a:p>
            <a:pPr/>
            <a:r>
              <a:t>Is not the claim to Mary’s sinlessness putting her on the same level as Jesus?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If the implication is that Mary had to be sinless for Jesus to be unstained by sin, then wouldn’t that logic extend to Mary’s parents as well? When would that line of “sinlessness” end?"/>
          <p:cNvSpPr txBox="1"/>
          <p:nvPr>
            <p:ph type="title"/>
          </p:nvPr>
        </p:nvSpPr>
        <p:spPr>
          <a:xfrm>
            <a:off x="671909" y="677531"/>
            <a:ext cx="11842421" cy="8398538"/>
          </a:xfrm>
          <a:prstGeom prst="rect">
            <a:avLst/>
          </a:prstGeom>
        </p:spPr>
        <p:txBody>
          <a:bodyPr/>
          <a:lstStyle>
            <a:lvl1pPr defTabSz="467359">
              <a:defRPr sz="7440">
                <a:latin typeface="Georgia"/>
                <a:ea typeface="Georgia"/>
                <a:cs typeface="Georgia"/>
                <a:sym typeface="Georgia"/>
              </a:defRPr>
            </a:lvl1pPr>
          </a:lstStyle>
          <a:p>
            <a:pPr/>
            <a:r>
              <a:t>If the implication is that Mary had to be sinless for Jesus to be unstained by sin, then wouldn’t that logic extend to Mary’s parents as well? When would that line of “sinlessness” end?</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1 John 1:8 “If we say we have no sin, we deceive ourselves, and the truth is not in us.” (ESV)"/>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1 John 1:8 “If we say we have no sin, we deceive ourselves, and the truth is not in us.” (ESV)</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What does 1 John 1:8 say about claiming to not have sin?…"/>
          <p:cNvSpPr txBox="1"/>
          <p:nvPr>
            <p:ph type="title"/>
          </p:nvPr>
        </p:nvSpPr>
        <p:spPr>
          <a:xfrm>
            <a:off x="671909" y="677531"/>
            <a:ext cx="11842421" cy="8398538"/>
          </a:xfrm>
          <a:prstGeom prst="rect">
            <a:avLst/>
          </a:prstGeom>
        </p:spPr>
        <p:txBody>
          <a:bodyPr/>
          <a:lstStyle/>
          <a:p>
            <a:pPr defTabSz="490727">
              <a:defRPr sz="8232">
                <a:latin typeface="Georgia"/>
                <a:ea typeface="Georgia"/>
                <a:cs typeface="Georgia"/>
                <a:sym typeface="Georgia"/>
              </a:defRPr>
            </a:pPr>
            <a:r>
              <a:t>What does 1 John 1:8 say about claiming to not have sin?  </a:t>
            </a:r>
          </a:p>
          <a:p>
            <a:pPr defTabSz="490727">
              <a:defRPr sz="8232">
                <a:latin typeface="Georgia"/>
                <a:ea typeface="Georgia"/>
                <a:cs typeface="Georgia"/>
                <a:sym typeface="Georgia"/>
              </a:defRPr>
            </a:pPr>
          </a:p>
          <a:p>
            <a:pPr defTabSz="490727">
              <a:defRPr sz="8232">
                <a:latin typeface="Georgia"/>
                <a:ea typeface="Georgia"/>
                <a:cs typeface="Georgia"/>
                <a:sym typeface="Georgia"/>
              </a:defRPr>
            </a:pPr>
            <a:r>
              <a:t>What does that imply about </a:t>
            </a:r>
            <a:r>
              <a:rPr i="1"/>
              <a:t>The Catechism of the Catholic Church</a:t>
            </a:r>
            <a:r>
              <a:t>?”</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53"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AS MARY ALWAYS SAVED?…"/>
          <p:cNvSpPr txBox="1"/>
          <p:nvPr>
            <p:ph type="title"/>
          </p:nvPr>
        </p:nvSpPr>
        <p:spPr>
          <a:xfrm>
            <a:off x="671909" y="677531"/>
            <a:ext cx="11842421" cy="8398538"/>
          </a:xfrm>
          <a:prstGeom prst="rect">
            <a:avLst/>
          </a:prstGeom>
        </p:spPr>
        <p:txBody>
          <a:bodyPr/>
          <a:lstStyle/>
          <a:p>
            <a:pPr defTabSz="467359">
              <a:defRPr b="1" sz="10000">
                <a:latin typeface="Georgia"/>
                <a:ea typeface="Georgia"/>
                <a:cs typeface="Georgia"/>
                <a:sym typeface="Georgia"/>
              </a:defRPr>
            </a:pPr>
            <a:r>
              <a:t>WAS MARY ALWAYS SAVED?</a:t>
            </a:r>
          </a:p>
          <a:p>
            <a:pPr defTabSz="467359">
              <a:defRPr b="1" sz="10000">
                <a:latin typeface="Georgia"/>
                <a:ea typeface="Georgia"/>
                <a:cs typeface="Georgia"/>
                <a:sym typeface="Georgia"/>
              </a:defRPr>
            </a:pPr>
          </a:p>
          <a:p>
            <a:pPr defTabSz="467359">
              <a:defRPr b="1" sz="10000">
                <a:latin typeface="Georgia"/>
                <a:ea typeface="Georgia"/>
                <a:cs typeface="Georgia"/>
                <a:sym typeface="Georgia"/>
              </a:defRPr>
            </a:pPr>
            <a:r>
              <a:t>DID MARY NEVER SIN?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hrough the centuries the Church has become ever more aware that Mary, “full of grace”, was redeemed from the moment of her conception.  That is what the dogma of the Immaculate Conception confesses, as Pope Pius IX proclaimed in 1854: ‘The Most Blessed Virgin Mary was, from the first moment of her conception, by a singular grace and privilege of almighty God and by virtue of the merits of Jesus Christ, Savior of the human race, preserved immune from all stain of original sin.” (CCC 491)"/>
          <p:cNvSpPr txBox="1"/>
          <p:nvPr>
            <p:ph type="title"/>
          </p:nvPr>
        </p:nvSpPr>
        <p:spPr>
          <a:xfrm>
            <a:off x="671909" y="677531"/>
            <a:ext cx="11842421" cy="8398538"/>
          </a:xfrm>
          <a:prstGeom prst="rect">
            <a:avLst/>
          </a:prstGeom>
        </p:spPr>
        <p:txBody>
          <a:bodyPr/>
          <a:lstStyle>
            <a:lvl1pPr defTabSz="268731">
              <a:defRPr sz="4738">
                <a:latin typeface="Georgia"/>
                <a:ea typeface="Georgia"/>
                <a:cs typeface="Georgia"/>
                <a:sym typeface="Georgia"/>
              </a:defRPr>
            </a:lvl1pPr>
          </a:lstStyle>
          <a:p>
            <a:pPr/>
            <a:r>
              <a:t>“Through the centuries the Church has become ever more aware that Mary, “full of grace”, was redeemed from the moment of her conception.  That is what the dogma of the Immaculate Conception confesses, as Pope Pius IX proclaimed in 1854: ‘The Most Blessed Virgin Mary was, from the first moment of her conception, by a singular grace and privilege of almighty God and by virtue of the merits of Jesus Christ, Savior of the human race, preserved immune from all stain of original sin.” (CCC 491)</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Mary remained free of every personal sin her whole life long” (CCC 493)…"/>
          <p:cNvSpPr txBox="1"/>
          <p:nvPr>
            <p:ph type="title"/>
          </p:nvPr>
        </p:nvSpPr>
        <p:spPr>
          <a:xfrm>
            <a:off x="671909" y="677531"/>
            <a:ext cx="11842421" cy="8398538"/>
          </a:xfrm>
          <a:prstGeom prst="rect">
            <a:avLst/>
          </a:prstGeom>
        </p:spPr>
        <p:txBody>
          <a:bodyPr/>
          <a:lstStyle/>
          <a:p>
            <a:pPr defTabSz="321310">
              <a:defRPr sz="5665">
                <a:latin typeface="Georgia"/>
                <a:ea typeface="Georgia"/>
                <a:cs typeface="Georgia"/>
                <a:sym typeface="Georgia"/>
              </a:defRPr>
            </a:pPr>
            <a:r>
              <a:t>“Mary remained free of every personal sin her whole life long” (CCC 493)</a:t>
            </a:r>
          </a:p>
          <a:p>
            <a:pPr defTabSz="321310">
              <a:defRPr sz="5665">
                <a:latin typeface="Georgia"/>
                <a:ea typeface="Georgia"/>
                <a:cs typeface="Georgia"/>
                <a:sym typeface="Georgia"/>
              </a:defRPr>
            </a:pPr>
          </a:p>
          <a:p>
            <a:pPr defTabSz="321310">
              <a:defRPr sz="5665">
                <a:latin typeface="Georgia"/>
                <a:ea typeface="Georgia"/>
                <a:cs typeface="Georgia"/>
                <a:sym typeface="Georgia"/>
              </a:defRPr>
            </a:pPr>
            <a:r>
              <a:t>"from the first instant of her conception, she was totally preserved from the stain of original sin and she remained pure from all personal sin throughout her life” (CCC 508)</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he Immaculate Virgin, preserved free from all stain of original sin” (CCC 966)…"/>
          <p:cNvSpPr txBox="1"/>
          <p:nvPr>
            <p:ph type="title"/>
          </p:nvPr>
        </p:nvSpPr>
        <p:spPr>
          <a:xfrm>
            <a:off x="671909" y="677531"/>
            <a:ext cx="11842421" cy="8398538"/>
          </a:xfrm>
          <a:prstGeom prst="rect">
            <a:avLst/>
          </a:prstGeom>
        </p:spPr>
        <p:txBody>
          <a:bodyPr/>
          <a:lstStyle/>
          <a:p>
            <a:pPr defTabSz="420624">
              <a:defRPr sz="7488">
                <a:latin typeface="Georgia"/>
                <a:ea typeface="Georgia"/>
                <a:cs typeface="Georgia"/>
                <a:sym typeface="Georgia"/>
              </a:defRPr>
            </a:pPr>
            <a:r>
              <a:t>“the Immaculate Virgin, preserved free from all stain of original sin” (CCC 966)</a:t>
            </a:r>
          </a:p>
          <a:p>
            <a:pPr defTabSz="420624">
              <a:defRPr sz="7488">
                <a:latin typeface="Georgia"/>
                <a:ea typeface="Georgia"/>
                <a:cs typeface="Georgia"/>
                <a:sym typeface="Georgia"/>
              </a:defRPr>
            </a:pPr>
          </a:p>
          <a:p>
            <a:pPr defTabSz="420624">
              <a:defRPr sz="7488">
                <a:latin typeface="Georgia"/>
                <a:ea typeface="Georgia"/>
                <a:cs typeface="Georgia"/>
                <a:sym typeface="Georgia"/>
              </a:defRPr>
            </a:pPr>
            <a:r>
              <a:t>“her complete adherence to the Father’s will” (CCC 967)</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Romans 3:23 “for all have sinned and fall short of the glory of God” (ESV)…"/>
          <p:cNvSpPr txBox="1"/>
          <p:nvPr>
            <p:ph type="title"/>
          </p:nvPr>
        </p:nvSpPr>
        <p:spPr>
          <a:xfrm>
            <a:off x="671909" y="677531"/>
            <a:ext cx="11842421" cy="8398538"/>
          </a:xfrm>
          <a:prstGeom prst="rect">
            <a:avLst/>
          </a:prstGeom>
        </p:spPr>
        <p:txBody>
          <a:bodyPr/>
          <a:lstStyle/>
          <a:p>
            <a:pPr defTabSz="373887">
              <a:defRPr>
                <a:latin typeface="Georgia"/>
                <a:ea typeface="Georgia"/>
                <a:cs typeface="Georgia"/>
                <a:sym typeface="Georgia"/>
              </a:defRPr>
            </a:pPr>
            <a:r>
              <a:t>Romans 3:23 “for all have sinned and fall short of the glory of God” (ESV)</a:t>
            </a:r>
          </a:p>
          <a:p>
            <a:pPr defTabSz="373887">
              <a:defRPr>
                <a:latin typeface="Georgia"/>
                <a:ea typeface="Georgia"/>
                <a:cs typeface="Georgia"/>
                <a:sym typeface="Georgia"/>
              </a:defRPr>
            </a:pPr>
          </a:p>
          <a:p>
            <a:pPr defTabSz="373887">
              <a:defRPr>
                <a:latin typeface="Georgia"/>
                <a:ea typeface="Georgia"/>
                <a:cs typeface="Georgia"/>
                <a:sym typeface="Georgia"/>
              </a:defRPr>
            </a:pPr>
            <a:r>
              <a:t>Romans 3:10 “None is righteous, no, not one” (ESV)</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Romans 5:12 “Therefore, just as sin came into the world through one man, and death through sin, and so death spread to all men because all sinned”"/>
          <p:cNvSpPr txBox="1"/>
          <p:nvPr>
            <p:ph type="title"/>
          </p:nvPr>
        </p:nvSpPr>
        <p:spPr>
          <a:xfrm>
            <a:off x="671909" y="677531"/>
            <a:ext cx="11842421" cy="8398538"/>
          </a:xfrm>
          <a:prstGeom prst="rect">
            <a:avLst/>
          </a:prstGeom>
        </p:spPr>
        <p:txBody>
          <a:bodyPr/>
          <a:lstStyle>
            <a:lvl1pPr defTabSz="414781">
              <a:defRPr sz="8164">
                <a:latin typeface="Georgia"/>
                <a:ea typeface="Georgia"/>
                <a:cs typeface="Georgia"/>
                <a:sym typeface="Georgia"/>
              </a:defRPr>
            </a:lvl1pPr>
          </a:lstStyle>
          <a:p>
            <a:pPr/>
            <a:r>
              <a:t>Romans 5:12 “Therefore, just as sin came into the world through one man, and death through sin, and so death spread to all men because all sinned”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Psalm 51:5 &quot;Behold, I was brought forth in iniquity, and in sin did my mother conceive me.”…"/>
          <p:cNvSpPr txBox="1"/>
          <p:nvPr>
            <p:ph type="title"/>
          </p:nvPr>
        </p:nvSpPr>
        <p:spPr>
          <a:xfrm>
            <a:off x="671909" y="677531"/>
            <a:ext cx="11842421" cy="8398538"/>
          </a:xfrm>
          <a:prstGeom prst="rect">
            <a:avLst/>
          </a:prstGeom>
        </p:spPr>
        <p:txBody>
          <a:bodyPr/>
          <a:lstStyle/>
          <a:p>
            <a:pPr defTabSz="379729">
              <a:defRPr sz="6369">
                <a:latin typeface="Georgia"/>
                <a:ea typeface="Georgia"/>
                <a:cs typeface="Georgia"/>
                <a:sym typeface="Georgia"/>
              </a:defRPr>
            </a:pPr>
            <a:r>
              <a:t>Psalm 51:5 "Behold, I was brought forth in iniquity, and in sin did my mother conceive me.”</a:t>
            </a:r>
          </a:p>
          <a:p>
            <a:pPr defTabSz="379729">
              <a:defRPr sz="6369">
                <a:latin typeface="Georgia"/>
                <a:ea typeface="Georgia"/>
                <a:cs typeface="Georgia"/>
                <a:sym typeface="Georgia"/>
              </a:defRPr>
            </a:pPr>
          </a:p>
          <a:p>
            <a:pPr defTabSz="379729">
              <a:defRPr sz="6369">
                <a:latin typeface="Georgia"/>
                <a:ea typeface="Georgia"/>
                <a:cs typeface="Georgia"/>
                <a:sym typeface="Georgia"/>
              </a:defRPr>
            </a:pPr>
            <a:r>
              <a:t>Jeremiah 17: 9 “The heart is deceitful above all things, and desperately sick; who can understand it?”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Romans 5:18–19 “Therefore, as one trespass led to condemnation for all men, so one act of righteousness leads to justification and life for all men. [19] For as by the one man's disobedience the many were made sinners, so by the one man's obedience the many will be made righteous.” (ESV)"/>
          <p:cNvSpPr txBox="1"/>
          <p:nvPr>
            <p:ph type="title"/>
          </p:nvPr>
        </p:nvSpPr>
        <p:spPr>
          <a:xfrm>
            <a:off x="671909" y="677531"/>
            <a:ext cx="11842421" cy="8398538"/>
          </a:xfrm>
          <a:prstGeom prst="rect">
            <a:avLst/>
          </a:prstGeom>
        </p:spPr>
        <p:txBody>
          <a:bodyPr/>
          <a:lstStyle>
            <a:lvl1pPr defTabSz="344677">
              <a:defRPr sz="5958">
                <a:latin typeface="Georgia"/>
                <a:ea typeface="Georgia"/>
                <a:cs typeface="Georgia"/>
                <a:sym typeface="Georgia"/>
              </a:defRPr>
            </a:lvl1pPr>
          </a:lstStyle>
          <a:p>
            <a:pPr/>
            <a:r>
              <a:t>Romans 5:18–19 “Therefore, as one trespass led to condemnation for all men, so one act of righteousness leads to justification and life for all men. [19] For as by the one man's disobedience the many were made sinners, so by the one man's obedience the many will be made righteous.”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