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In John 2, Jesus has just performed a miracle changing water to wine and rebuked his mother Mary in the process.  This same passage refers to Jesus’ mother and “brothers” as continuing with him to Capernaum.  Why are these “brothers” referenced and so involved in traveling with Jesus’ mother if they are only cousins or more distant relatives?"/>
          <p:cNvSpPr txBox="1"/>
          <p:nvPr>
            <p:ph type="title"/>
          </p:nvPr>
        </p:nvSpPr>
        <p:spPr>
          <a:xfrm>
            <a:off x="671909" y="677531"/>
            <a:ext cx="11842421" cy="8398538"/>
          </a:xfrm>
          <a:prstGeom prst="rect">
            <a:avLst/>
          </a:prstGeom>
        </p:spPr>
        <p:txBody>
          <a:bodyPr/>
          <a:lstStyle>
            <a:lvl1pPr defTabSz="338835">
              <a:defRPr sz="5684">
                <a:latin typeface="Georgia"/>
                <a:ea typeface="Georgia"/>
                <a:cs typeface="Georgia"/>
                <a:sym typeface="Georgia"/>
              </a:defRPr>
            </a:lvl1pPr>
          </a:lstStyle>
          <a:p>
            <a:pPr/>
            <a:r>
              <a:t>In John 2, Jesus has just performed a miracle changing water to wine and rebuked his mother Mary in the process.  This same passage refers to Jesus’ mother and “brothers” as continuing with him to Capernaum.  Why are these “brothers” referenced and so involved in traveling with Jesus’ mother if they are only cousins or more distant relatives?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Why is there no historical or linguistic evidence that the Greek words (adelphoi (“brothers”) and adelphai (“sisters”)) support this idea of them not being brothers and sisters but just distant relatives?"/>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Why is there no historical or linguistic evidence that the Greek words (adelphoi (“brothers”) and adelphai (“sisters”)) support this idea of them not being brothers and sisters but just distant relatives?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Matthew 13:55–56 “Is not this the carpenter's son? Is not his mother called Mary? And are not his brothers James and Joseph and Simon and Judas? [56] And are not all his sisters with us? Where then did this man get all these things?” (ESV)…"/>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Matthew 13:55–56 “Is not this the carpenter's son? Is not his mother called Mary? And are not his brothers James and Joseph and Simon and Judas? [56] And are not all his sisters with us? Where then did this man get all these things?” (ESV)</a:t>
            </a:r>
          </a:p>
          <a:p>
            <a:pPr defTabSz="338835">
              <a:defRPr sz="5684">
                <a:latin typeface="Georgia"/>
                <a:ea typeface="Georgia"/>
                <a:cs typeface="Georgia"/>
                <a:sym typeface="Georgia"/>
              </a:defRPr>
            </a:pPr>
            <a:r>
              <a:t>Luke 8:19–21 “Then his mother and his brothers came to him”</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John 7:5 “For not even his brothers believed in him.” (ESV)…"/>
          <p:cNvSpPr txBox="1"/>
          <p:nvPr>
            <p:ph type="title"/>
          </p:nvPr>
        </p:nvSpPr>
        <p:spPr>
          <a:xfrm>
            <a:off x="671909" y="677531"/>
            <a:ext cx="11842421" cy="8398538"/>
          </a:xfrm>
          <a:prstGeom prst="rect">
            <a:avLst/>
          </a:prstGeom>
        </p:spPr>
        <p:txBody>
          <a:bodyPr/>
          <a:lstStyle/>
          <a:p>
            <a:pPr defTabSz="239522">
              <a:defRPr sz="4018">
                <a:latin typeface="Georgia"/>
                <a:ea typeface="Georgia"/>
                <a:cs typeface="Georgia"/>
                <a:sym typeface="Georgia"/>
              </a:defRPr>
            </a:pPr>
            <a:r>
              <a:t>John 7:5 “For not even his brothers believed in him.” (ESV)</a:t>
            </a:r>
          </a:p>
          <a:p>
            <a:pPr defTabSz="239522">
              <a:defRPr sz="4018">
                <a:latin typeface="Georgia"/>
                <a:ea typeface="Georgia"/>
                <a:cs typeface="Georgia"/>
                <a:sym typeface="Georgia"/>
              </a:defRPr>
            </a:pPr>
            <a:r>
              <a:t>Acts 1:13–14 “And when they had entered, they went up to the upper room, where they were staying, Peter and John and James and Andrew, Philip and Thomas, Bartholomew and Matthew, James the son of Alphaeus and Simon the Zealot and Judas the son of James. [14] All these with one accord were devoting themselves to prayer, together with the women and Mary the mother of Jesus, and his brothers.” (ESV)</a:t>
            </a:r>
          </a:p>
          <a:p>
            <a:pPr defTabSz="239522">
              <a:defRPr sz="4018">
                <a:latin typeface="Georgia"/>
                <a:ea typeface="Georgia"/>
                <a:cs typeface="Georgia"/>
                <a:sym typeface="Georgia"/>
              </a:defRPr>
            </a:pPr>
            <a:r>
              <a:t>1 Corinthians 9:5 “Do we not have the right to take along a believing wife, as do the other apostles and the brothers of the Lord and Cephas?” (ESV)</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Why would the Catholic Church invent and propagate the idea that Mary was always a virgin?  If they would twist the Scriptures to misrepresent this, what other areas of their Tradition are untrustworthy?"/>
          <p:cNvSpPr txBox="1"/>
          <p:nvPr>
            <p:ph type="title"/>
          </p:nvPr>
        </p:nvSpPr>
        <p:spPr>
          <a:xfrm>
            <a:off x="671909" y="677531"/>
            <a:ext cx="11842421" cy="8398538"/>
          </a:xfrm>
          <a:prstGeom prst="rect">
            <a:avLst/>
          </a:prstGeom>
        </p:spPr>
        <p:txBody>
          <a:bodyPr/>
          <a:lstStyle>
            <a:lvl1pPr defTabSz="385572">
              <a:defRPr sz="7128">
                <a:latin typeface="Georgia"/>
                <a:ea typeface="Georgia"/>
                <a:cs typeface="Georgia"/>
                <a:sym typeface="Georgia"/>
              </a:defRPr>
            </a:lvl1pPr>
          </a:lstStyle>
          <a:p>
            <a:pPr/>
            <a:r>
              <a:t>Why would the Catholic Church invent and propagate the idea that Mary was always a virgin?  If they would twist the Scriptures to misrepresent this, what other areas of their Tradition are untrustworthy?</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AS MARY A VIRGIN HER   ENTIRE LIFE?…"/>
          <p:cNvSpPr txBox="1"/>
          <p:nvPr>
            <p:ph type="title"/>
          </p:nvPr>
        </p:nvSpPr>
        <p:spPr>
          <a:xfrm>
            <a:off x="671909" y="677531"/>
            <a:ext cx="11842421" cy="8398538"/>
          </a:xfrm>
          <a:prstGeom prst="rect">
            <a:avLst/>
          </a:prstGeom>
        </p:spPr>
        <p:txBody>
          <a:bodyPr/>
          <a:lstStyle/>
          <a:p>
            <a:pPr defTabSz="443991">
              <a:defRPr sz="9500">
                <a:latin typeface="Georgia"/>
                <a:ea typeface="Georgia"/>
                <a:cs typeface="Georgia"/>
                <a:sym typeface="Georgia"/>
              </a:defRPr>
            </a:pPr>
            <a:r>
              <a:t>WAS MARY A VIRGIN HER </a:t>
            </a:r>
            <a:br/>
            <a:br/>
            <a:r>
              <a:t>ENTIRE LIFE?</a:t>
            </a:r>
          </a:p>
          <a:p>
            <a:pPr defTabSz="443991">
              <a:defRPr sz="9500">
                <a:latin typeface="Georgia"/>
                <a:ea typeface="Georgia"/>
                <a:cs typeface="Georgia"/>
                <a:sym typeface="Georgia"/>
              </a:defRPr>
            </a:pPr>
            <a:r>
              <a:t>DID JESUS HAVE ANY BROTHERS?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led the Church to confess Mary’s real and perpetual virginity”…"/>
          <p:cNvSpPr txBox="1"/>
          <p:nvPr>
            <p:ph type="title"/>
          </p:nvPr>
        </p:nvSpPr>
        <p:spPr>
          <a:xfrm>
            <a:off x="671909" y="677531"/>
            <a:ext cx="11842421" cy="8398538"/>
          </a:xfrm>
          <a:prstGeom prst="rect">
            <a:avLst/>
          </a:prstGeom>
        </p:spPr>
        <p:txBody>
          <a:bodyPr/>
          <a:lstStyle/>
          <a:p>
            <a:pPr defTabSz="531622">
              <a:defRPr sz="11375">
                <a:latin typeface="Georgia"/>
                <a:ea typeface="Georgia"/>
                <a:cs typeface="Georgia"/>
                <a:sym typeface="Georgia"/>
              </a:defRPr>
            </a:pPr>
            <a:r>
              <a:t>“led the Church to confess Mary’s real and perpetual virginity” </a:t>
            </a:r>
          </a:p>
          <a:p>
            <a:pPr defTabSz="531622">
              <a:defRPr sz="11375">
                <a:latin typeface="Georgia"/>
                <a:ea typeface="Georgia"/>
                <a:cs typeface="Georgia"/>
                <a:sym typeface="Georgia"/>
              </a:defRPr>
            </a:pPr>
            <a:r>
              <a:t>(CCC 499)</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Against this doctrine the objection is raise that the Bible mentions brother and sisters of Jesus.  The Church has always understood these passages as not referring to other children of the Virgin Mary.  In fact James and Joseph, ‘brothers of Jesus,’ are sons of another Mary, a disciple of Christ, whom St. Matthew significantly calls ‘the other Mary.’  They are close relations of Jesus, according to an Old Testament expression.” (CCC 500)"/>
          <p:cNvSpPr txBox="1"/>
          <p:nvPr>
            <p:ph type="title"/>
          </p:nvPr>
        </p:nvSpPr>
        <p:spPr>
          <a:xfrm>
            <a:off x="671909" y="677531"/>
            <a:ext cx="11842421" cy="8398538"/>
          </a:xfrm>
          <a:prstGeom prst="rect">
            <a:avLst/>
          </a:prstGeom>
        </p:spPr>
        <p:txBody>
          <a:bodyPr/>
          <a:lstStyle>
            <a:lvl1pPr defTabSz="274574">
              <a:defRPr sz="4841">
                <a:latin typeface="Georgia"/>
                <a:ea typeface="Georgia"/>
                <a:cs typeface="Georgia"/>
                <a:sym typeface="Georgia"/>
              </a:defRPr>
            </a:lvl1pPr>
          </a:lstStyle>
          <a:p>
            <a:pPr/>
            <a:r>
              <a:t>“Against this doctrine the objection is raise that the Bible mentions brother and sisters of Jesus.  The Church has always understood these passages as not referring to other children of the Virgin Mary.  In fact James and Joseph, ‘brothers of Jesus,’ are sons of another Mary, a disciple of Christ, whom St. Matthew significantly calls ‘the other Mary.’  They are close relations of Jesus, according to an Old Testament expression.” (CCC 500)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Mary ‘remained a virgin in conceiving her Son, a virgin in giving birth to him, a virgin in carrying him, a virgin in nursing him at her breast, always a virgin’” (CCC 510)"/>
          <p:cNvSpPr txBox="1"/>
          <p:nvPr>
            <p:ph type="title"/>
          </p:nvPr>
        </p:nvSpPr>
        <p:spPr>
          <a:xfrm>
            <a:off x="671909" y="677531"/>
            <a:ext cx="11842421" cy="8398538"/>
          </a:xfrm>
          <a:prstGeom prst="rect">
            <a:avLst/>
          </a:prstGeom>
        </p:spPr>
        <p:txBody>
          <a:bodyPr/>
          <a:lstStyle>
            <a:lvl1pPr defTabSz="461518">
              <a:defRPr sz="8137">
                <a:latin typeface="Georgia"/>
                <a:ea typeface="Georgia"/>
                <a:cs typeface="Georgia"/>
                <a:sym typeface="Georgia"/>
              </a:defRPr>
            </a:lvl1pPr>
          </a:lstStyle>
          <a:p>
            <a:pPr/>
            <a:r>
              <a:t>“Mary ‘remained a virgin in conceiving her Son, a virgin in giving birth to him, a virgin in carrying him, a virgin in nursing him at her breast, always a virgin’” (CCC 510)</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Matthew 1:24–25 “When Joseph woke from sleep, he did as the angel of the Lord commanded him: he took his wife, but knew her not until she had given birth to a son. And he called his name Jesus.” (ESV)"/>
          <p:cNvSpPr txBox="1"/>
          <p:nvPr>
            <p:ph type="title"/>
          </p:nvPr>
        </p:nvSpPr>
        <p:spPr>
          <a:xfrm>
            <a:off x="671909" y="677531"/>
            <a:ext cx="11842421" cy="8398538"/>
          </a:xfrm>
          <a:prstGeom prst="rect">
            <a:avLst/>
          </a:prstGeom>
        </p:spPr>
        <p:txBody>
          <a:bodyPr/>
          <a:lstStyle>
            <a:lvl1pPr defTabSz="397256">
              <a:defRPr sz="7072">
                <a:latin typeface="Georgia"/>
                <a:ea typeface="Georgia"/>
                <a:cs typeface="Georgia"/>
                <a:sym typeface="Georgia"/>
              </a:defRPr>
            </a:lvl1pPr>
          </a:lstStyle>
          <a:p>
            <a:pPr/>
            <a:r>
              <a:t>Matthew 1:24–25 “When Joseph woke from sleep, he did as the angel of the Lord commanded him: he took his wife, but knew her not until she had given birth to a son. And he called his name Jesus.” (ESV)</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Would Mary not have been a bad wife is she refused to be physically intimate with her husband Joseph?…"/>
          <p:cNvSpPr txBox="1"/>
          <p:nvPr>
            <p:ph type="title"/>
          </p:nvPr>
        </p:nvSpPr>
        <p:spPr>
          <a:xfrm>
            <a:off x="671909" y="677531"/>
            <a:ext cx="11842421" cy="8398538"/>
          </a:xfrm>
          <a:prstGeom prst="rect">
            <a:avLst/>
          </a:prstGeom>
        </p:spPr>
        <p:txBody>
          <a:bodyPr/>
          <a:lstStyle/>
          <a:p>
            <a:pPr defTabSz="257047">
              <a:defRPr b="1" sz="4400">
                <a:latin typeface="Georgia"/>
                <a:ea typeface="Georgia"/>
                <a:cs typeface="Georgia"/>
                <a:sym typeface="Georgia"/>
              </a:defRPr>
            </a:pPr>
            <a:r>
              <a:t>Would Mary not have been a bad wife is she refused to be physically intimate with her husband Joseph?</a:t>
            </a:r>
          </a:p>
          <a:p>
            <a:pPr defTabSz="257047">
              <a:defRPr sz="3959">
                <a:latin typeface="Georgia"/>
                <a:ea typeface="Georgia"/>
                <a:cs typeface="Georgia"/>
                <a:sym typeface="Georgia"/>
              </a:defRPr>
            </a:pPr>
            <a:r>
              <a:t>1 Corinthians 7:3–5 “The husband should give to his wife her conjugal rights, and likewise the wife to her husband. [4] For the wife does not have authority over her own body, but the husband does. Likewise the husband does not have authority over his own body, but the wife does. [5] Do not deprive one another, except perhaps by agreement for a limited time, that you may devote yourselves to prayer; but then come together again, so that Satan may not tempt you because of your lack of self-control.” (ESV)</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Would having other children detract from Mary’s holiness?  Or add to it according to Gen 1:28?…"/>
          <p:cNvSpPr txBox="1"/>
          <p:nvPr>
            <p:ph type="title"/>
          </p:nvPr>
        </p:nvSpPr>
        <p:spPr>
          <a:xfrm>
            <a:off x="671909" y="677531"/>
            <a:ext cx="11842421" cy="8398538"/>
          </a:xfrm>
          <a:prstGeom prst="rect">
            <a:avLst/>
          </a:prstGeom>
        </p:spPr>
        <p:txBody>
          <a:bodyPr/>
          <a:lstStyle/>
          <a:p>
            <a:pPr defTabSz="262889">
              <a:defRPr b="1" sz="5175">
                <a:latin typeface="Georgia"/>
                <a:ea typeface="Georgia"/>
                <a:cs typeface="Georgia"/>
                <a:sym typeface="Georgia"/>
              </a:defRPr>
            </a:pPr>
            <a:r>
              <a:t>Would having other children detract from Mary’s holiness?  Or add to it according to Gen 1:28?</a:t>
            </a:r>
          </a:p>
          <a:p>
            <a:pPr defTabSz="262889">
              <a:defRPr sz="5175">
                <a:latin typeface="Georgia"/>
                <a:ea typeface="Georgia"/>
                <a:cs typeface="Georgia"/>
                <a:sym typeface="Georgia"/>
              </a:defRPr>
            </a:pPr>
          </a:p>
          <a:p>
            <a:pPr defTabSz="262889">
              <a:defRPr sz="5175">
                <a:latin typeface="Georgia"/>
                <a:ea typeface="Georgia"/>
                <a:cs typeface="Georgia"/>
                <a:sym typeface="Georgia"/>
              </a:defRPr>
            </a:pPr>
            <a:r>
              <a:t>Genesis 1:28 “And God blessed them. And God said to them, “Be fruitful and multiply and fill the earth” (ESV)</a:t>
            </a:r>
          </a:p>
          <a:p>
            <a:pPr defTabSz="262889">
              <a:defRPr sz="5175">
                <a:latin typeface="Georgia"/>
                <a:ea typeface="Georgia"/>
                <a:cs typeface="Georgia"/>
                <a:sym typeface="Georgia"/>
              </a:defRPr>
            </a:pPr>
          </a:p>
          <a:p>
            <a:pPr defTabSz="262889">
              <a:defRPr sz="5175">
                <a:latin typeface="Georgia"/>
                <a:ea typeface="Georgia"/>
                <a:cs typeface="Georgia"/>
                <a:sym typeface="Georgia"/>
              </a:defRPr>
            </a:pPr>
            <a:r>
              <a:t>1 Timothy 5:14 “So I would have younger widows marry, bear children”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John 2:12 “After this he went down to Capernaum, with his mother and his brothers and his disciples, and they stayed there for a few days.” (ESV)"/>
          <p:cNvSpPr txBox="1"/>
          <p:nvPr>
            <p:ph type="title"/>
          </p:nvPr>
        </p:nvSpPr>
        <p:spPr>
          <a:xfrm>
            <a:off x="671909" y="677531"/>
            <a:ext cx="11842421" cy="8398538"/>
          </a:xfrm>
          <a:prstGeom prst="rect">
            <a:avLst/>
          </a:prstGeom>
        </p:spPr>
        <p:txBody>
          <a:bodyPr/>
          <a:lstStyle>
            <a:lvl1pPr defTabSz="473201">
              <a:defRPr sz="8181">
                <a:latin typeface="Georgia"/>
                <a:ea typeface="Georgia"/>
                <a:cs typeface="Georgia"/>
                <a:sym typeface="Georgia"/>
              </a:defRPr>
            </a:lvl1pPr>
          </a:lstStyle>
          <a:p>
            <a:pPr/>
            <a:r>
              <a:t>John 2:12 “After this he went down to Capernaum, with his mother and his brothers and his disciples, and they stayed there for a few days.”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