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2 Corinthians 5:21 “For our sake he made him to be sin who knew no sin, so that in him we might become the righteousness of God.”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2 Corinthians 5:21 “For our sake he made him to be sin who knew no sin, so that in him we might become the righteousness of God.”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John 14:26 “But the Helper, the Holy Spirit, whom the Father will send in my name, he will teach you all things and bring to your remembrance all that I have said to you.” (ESV)"/>
          <p:cNvSpPr txBox="1"/>
          <p:nvPr>
            <p:ph type="title"/>
          </p:nvPr>
        </p:nvSpPr>
        <p:spPr>
          <a:xfrm>
            <a:off x="671909" y="677531"/>
            <a:ext cx="11842421" cy="8398538"/>
          </a:xfrm>
          <a:prstGeom prst="rect">
            <a:avLst/>
          </a:prstGeom>
        </p:spPr>
        <p:txBody>
          <a:bodyPr/>
          <a:lstStyle>
            <a:lvl1pPr defTabSz="467359">
              <a:defRPr sz="7840">
                <a:latin typeface="Georgia"/>
                <a:ea typeface="Georgia"/>
                <a:cs typeface="Georgia"/>
                <a:sym typeface="Georgia"/>
              </a:defRPr>
            </a:lvl1pPr>
          </a:lstStyle>
          <a:p>
            <a:pPr/>
            <a:r>
              <a:t>John 14:26 “But the Helper, the Holy Spirit, whom the Father will send in my name, he will teach you all things and bring to your remembrance all that I have said to you.”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1 John 2:1 “My little children, I am writing these things to you so that you may not sin. But if anyone does sin, we have an advocate with the Father, Jesus Christ the righteous.” (ESV)"/>
          <p:cNvSpPr txBox="1"/>
          <p:nvPr>
            <p:ph type="title"/>
          </p:nvPr>
        </p:nvSpPr>
        <p:spPr>
          <a:xfrm>
            <a:off x="671909" y="677531"/>
            <a:ext cx="11842421" cy="8398538"/>
          </a:xfrm>
          <a:prstGeom prst="rect">
            <a:avLst/>
          </a:prstGeom>
        </p:spPr>
        <p:txBody>
          <a:bodyPr/>
          <a:lstStyle>
            <a:lvl1pPr defTabSz="385572">
              <a:defRPr sz="7128">
                <a:latin typeface="Georgia"/>
                <a:ea typeface="Georgia"/>
                <a:cs typeface="Georgia"/>
                <a:sym typeface="Georgia"/>
              </a:defRPr>
            </a:lvl1pPr>
          </a:lstStyle>
          <a:p>
            <a:pPr/>
            <a:r>
              <a:t>1 John 2:1 “My little children, I am writing these things to you so that you may not sin. But if anyone does sin, we have an advocate with the Father, Jesus Christ the righteous.”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1 Timothy 2:5 “For there is one God, and there is one mediator between God and men, the man Christ Jesus” (ESV)"/>
          <p:cNvSpPr txBox="1"/>
          <p:nvPr>
            <p:ph type="title"/>
          </p:nvPr>
        </p:nvSpPr>
        <p:spPr>
          <a:xfrm>
            <a:off x="671909" y="677531"/>
            <a:ext cx="11842421" cy="8398538"/>
          </a:xfrm>
          <a:prstGeom prst="rect">
            <a:avLst/>
          </a:prstGeom>
        </p:spPr>
        <p:txBody>
          <a:bodyPr/>
          <a:lstStyle>
            <a:lvl1pPr defTabSz="514095">
              <a:defRPr sz="9504">
                <a:latin typeface="Georgia"/>
                <a:ea typeface="Georgia"/>
                <a:cs typeface="Georgia"/>
                <a:sym typeface="Georgia"/>
              </a:defRPr>
            </a:lvl1pPr>
          </a:lstStyle>
          <a:p>
            <a:pPr/>
            <a:r>
              <a:t>1 Timothy 2:5 “For there is one God, and there is one mediator between God and men, the man Christ Jesus” (ESV)</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1 Peter 4:19 “Therefore let those who suffer according to God's will entrust their souls to a faithful Creator while doing good.” (ESV)"/>
          <p:cNvSpPr txBox="1"/>
          <p:nvPr>
            <p:ph type="title"/>
          </p:nvPr>
        </p:nvSpPr>
        <p:spPr>
          <a:xfrm>
            <a:off x="671909" y="677531"/>
            <a:ext cx="11842421" cy="8398538"/>
          </a:xfrm>
          <a:prstGeom prst="rect">
            <a:avLst/>
          </a:prstGeom>
        </p:spPr>
        <p:txBody>
          <a:bodyPr/>
          <a:lstStyle>
            <a:lvl1pPr defTabSz="572516">
              <a:defRPr sz="9114">
                <a:latin typeface="Georgia"/>
                <a:ea typeface="Georgia"/>
                <a:cs typeface="Georgia"/>
                <a:sym typeface="Georgia"/>
              </a:defRPr>
            </a:lvl1pPr>
          </a:lstStyle>
          <a:p>
            <a:pPr/>
            <a:r>
              <a:t>1 Peter 4:19 “Therefore let those who suffer according to God's will entrust their souls to a faithful Creator while doing good.” (ESV)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Did Jesus praise his mother or rebuke his mother for her interference at Cana?"/>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Did Jesus praise his mother or rebuke his mother for her interference at Cana?</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Why is Mary given titles that are only biblically used as titles to describe God Himself? “Advocate, Helper, Benefactress, and Mediatrix [Mediator]”  Why are there no biblical passages giving Mary these titles?"/>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Why is Mary given titles that are only biblically used as titles to describe God Himself? “Advocate, Helper, Benefactress, and Mediatrix [Mediator]”  Why are there no biblical passages giving Mary these titles?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Is mercy referred to by the Bible as coming from Mary?  Where does the Bible refer to Mary as the “All-holy” one?"/>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Is mercy referred to by the Bible as coming from Mary?  Where does the Bible refer to Mary as the “All-holy” one?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Why are we called to “trust” and “give ourselves” to Mary?  How is this different than faith and worship?  Doesn’t Peter say to entrust our souls to the Creator?  Where does Peter tell us to entrust our souls to Mary in the Bible?"/>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Why are we called to “trust” and “give ourselves” to Mary?  How is this different than faith and worship?  Doesn’t Peter say to entrust our souls to the Creator?  Where does Peter tell us to entrust our souls to Mary in the Bible?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Do these claims and titles about Mary elevate her to the level of deity…"/>
          <p:cNvSpPr txBox="1"/>
          <p:nvPr>
            <p:ph type="title"/>
          </p:nvPr>
        </p:nvSpPr>
        <p:spPr>
          <a:xfrm>
            <a:off x="671909" y="677531"/>
            <a:ext cx="11842421" cy="8398538"/>
          </a:xfrm>
          <a:prstGeom prst="rect">
            <a:avLst/>
          </a:prstGeom>
        </p:spPr>
        <p:txBody>
          <a:bodyPr/>
          <a:lstStyle/>
          <a:p>
            <a:pPr defTabSz="566674">
              <a:defRPr sz="9506">
                <a:latin typeface="Georgia"/>
                <a:ea typeface="Georgia"/>
                <a:cs typeface="Georgia"/>
                <a:sym typeface="Georgia"/>
              </a:defRPr>
            </a:pPr>
            <a:r>
              <a:t>Do these claims and titles about Mary elevate her to the level of deity </a:t>
            </a:r>
          </a:p>
          <a:p>
            <a:pPr defTabSz="566674">
              <a:defRPr sz="9506">
                <a:latin typeface="Georgia"/>
                <a:ea typeface="Georgia"/>
                <a:cs typeface="Georgia"/>
                <a:sym typeface="Georgia"/>
              </a:defRPr>
            </a:pPr>
            <a:r>
              <a:t>(being a god/goddess)?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IS MARY THE CAUSE OF SALVATION?"/>
          <p:cNvSpPr txBox="1"/>
          <p:nvPr>
            <p:ph type="title"/>
          </p:nvPr>
        </p:nvSpPr>
        <p:spPr>
          <a:xfrm>
            <a:off x="671909" y="677531"/>
            <a:ext cx="11842421" cy="8398538"/>
          </a:xfrm>
          <a:prstGeom prst="rect">
            <a:avLst/>
          </a:prstGeom>
        </p:spPr>
        <p:txBody>
          <a:bodyPr/>
          <a:lstStyle>
            <a:lvl1pPr>
              <a:defRPr b="1" sz="12500">
                <a:latin typeface="Georgia"/>
                <a:ea typeface="Georgia"/>
                <a:cs typeface="Georgia"/>
                <a:sym typeface="Georgia"/>
              </a:defRPr>
            </a:lvl1pPr>
          </a:lstStyle>
          <a:p>
            <a:pPr/>
            <a:r>
              <a:t>IS MARY THE CAUSE OF SALVATION?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Where does the Bible address Mary as the “cause of salvation” (CCC 494)?…"/>
          <p:cNvSpPr txBox="1"/>
          <p:nvPr>
            <p:ph type="title"/>
          </p:nvPr>
        </p:nvSpPr>
        <p:spPr>
          <a:xfrm>
            <a:off x="671909" y="677531"/>
            <a:ext cx="11842421" cy="8398538"/>
          </a:xfrm>
          <a:prstGeom prst="rect">
            <a:avLst/>
          </a:prstGeom>
        </p:spPr>
        <p:txBody>
          <a:bodyPr/>
          <a:lstStyle/>
          <a:p>
            <a:pPr defTabSz="461518">
              <a:defRPr sz="7742">
                <a:latin typeface="Georgia"/>
                <a:ea typeface="Georgia"/>
                <a:cs typeface="Georgia"/>
                <a:sym typeface="Georgia"/>
              </a:defRPr>
            </a:pPr>
            <a:r>
              <a:t>Where does the Bible address Mary as the “cause of salvation” (CCC 494)?</a:t>
            </a:r>
          </a:p>
          <a:p>
            <a:pPr defTabSz="461518">
              <a:defRPr sz="7742">
                <a:latin typeface="Georgia"/>
                <a:ea typeface="Georgia"/>
                <a:cs typeface="Georgia"/>
                <a:sym typeface="Georgia"/>
              </a:defRPr>
            </a:pPr>
            <a:r>
              <a:t>Where does the Bible connect Mary to Eve (CCC 494) as it connects Jesus to Adam (1 Cor 15:45)?</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How do “our prayers” cooperate with Mary to “deliver our souls from death” (CCC 966)?  Where does the Bible describe this practice?"/>
          <p:cNvSpPr txBox="1"/>
          <p:nvPr>
            <p:ph type="title"/>
          </p:nvPr>
        </p:nvSpPr>
        <p:spPr>
          <a:xfrm>
            <a:off x="671909" y="677531"/>
            <a:ext cx="11842421" cy="8398538"/>
          </a:xfrm>
          <a:prstGeom prst="rect">
            <a:avLst/>
          </a:prstGeom>
        </p:spPr>
        <p:txBody>
          <a:bodyPr/>
          <a:lstStyle>
            <a:lvl1pPr defTabSz="537463">
              <a:defRPr sz="9016">
                <a:latin typeface="Georgia"/>
                <a:ea typeface="Georgia"/>
                <a:cs typeface="Georgia"/>
                <a:sym typeface="Georgia"/>
              </a:defRPr>
            </a:lvl1pPr>
          </a:lstStyle>
          <a:p>
            <a:pPr/>
            <a:r>
              <a:t>How do “our prayers” cooperate with Mary to “deliver our souls from death” (CCC 966)?  Where does the Bible describe this practice?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63"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Being obedient she became the cause of salvation for herself and for the whole human race.”…"/>
          <p:cNvSpPr txBox="1"/>
          <p:nvPr>
            <p:ph type="title"/>
          </p:nvPr>
        </p:nvSpPr>
        <p:spPr>
          <a:xfrm>
            <a:off x="671909" y="677531"/>
            <a:ext cx="11842421" cy="8398538"/>
          </a:xfrm>
          <a:prstGeom prst="rect">
            <a:avLst/>
          </a:prstGeom>
        </p:spPr>
        <p:txBody>
          <a:bodyPr/>
          <a:lstStyle/>
          <a:p>
            <a:pPr defTabSz="537463">
              <a:defRPr sz="9476">
                <a:latin typeface="Georgia"/>
                <a:ea typeface="Georgia"/>
                <a:cs typeface="Georgia"/>
                <a:sym typeface="Georgia"/>
              </a:defRPr>
            </a:pPr>
            <a:r>
              <a:t>“Being obedient she became the cause of salvation for herself and for the whole human race.” </a:t>
            </a:r>
          </a:p>
          <a:p>
            <a:pPr defTabSz="537463">
              <a:defRPr sz="9476">
                <a:latin typeface="Georgia"/>
                <a:ea typeface="Georgia"/>
                <a:cs typeface="Georgia"/>
                <a:sym typeface="Georgia"/>
              </a:defRPr>
            </a:pPr>
            <a:r>
              <a:t>(CCC 494)</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Hence not a few of the early Fathers gladly assert … : ‘The knot of Eve’s disobedience was untied by Mary’s obedience: what the Virgin Eve bound through her disbelief, Mary loosened by her faith.’ Comparing her with Eve, they call Mary ‘the Mother of all living’ and frequently claim: ‘Death through Eve, life through Mary.” (CCC 494)"/>
          <p:cNvSpPr txBox="1"/>
          <p:nvPr>
            <p:ph type="title"/>
          </p:nvPr>
        </p:nvSpPr>
        <p:spPr>
          <a:xfrm>
            <a:off x="671909" y="677531"/>
            <a:ext cx="11842421" cy="8398538"/>
          </a:xfrm>
          <a:prstGeom prst="rect">
            <a:avLst/>
          </a:prstGeom>
        </p:spPr>
        <p:txBody>
          <a:bodyPr/>
          <a:lstStyle>
            <a:lvl1pPr defTabSz="321310">
              <a:defRPr sz="5665">
                <a:latin typeface="Georgia"/>
                <a:ea typeface="Georgia"/>
                <a:cs typeface="Georgia"/>
                <a:sym typeface="Georgia"/>
              </a:defRPr>
            </a:lvl1pPr>
          </a:lstStyle>
          <a:p>
            <a:pPr/>
            <a:r>
              <a:t>“Hence not a few of the early Fathers gladly assert … : ‘The knot of Eve’s disobedience was untied by Mary’s obedience: what the Virgin Eve bound through her disbelief, Mary loosened by her faith.’ Comparing her with Eve, they call Mary ‘the Mother of all living’ and frequently claim: ‘Death through Eve, life through Mary.” (CCC 494)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Virgin Mary ‘cooperated through free faith and obedience in human salvation. … By her obedience she became the new Eve, mother of the living.”…"/>
          <p:cNvSpPr txBox="1"/>
          <p:nvPr>
            <p:ph type="title"/>
          </p:nvPr>
        </p:nvSpPr>
        <p:spPr>
          <a:xfrm>
            <a:off x="671909" y="677531"/>
            <a:ext cx="11842421" cy="8398538"/>
          </a:xfrm>
          <a:prstGeom prst="rect">
            <a:avLst/>
          </a:prstGeom>
        </p:spPr>
        <p:txBody>
          <a:bodyPr/>
          <a:lstStyle/>
          <a:p>
            <a:pPr defTabSz="356362">
              <a:defRPr sz="6344">
                <a:latin typeface="Georgia"/>
                <a:ea typeface="Georgia"/>
                <a:cs typeface="Georgia"/>
                <a:sym typeface="Georgia"/>
              </a:defRPr>
            </a:pPr>
            <a:r>
              <a:t>“The Virgin Mary ‘cooperated through free faith and obedience in human salvation. … By her obedience she became the new Eve, mother of the living.” </a:t>
            </a:r>
          </a:p>
          <a:p>
            <a:pPr defTabSz="356362">
              <a:defRPr sz="6344">
                <a:latin typeface="Georgia"/>
                <a:ea typeface="Georgia"/>
                <a:cs typeface="Georgia"/>
                <a:sym typeface="Georgia"/>
              </a:defRPr>
            </a:pPr>
            <a:r>
              <a:t>(CCC 511)</a:t>
            </a:r>
          </a:p>
          <a:p>
            <a:pPr defTabSz="356362">
              <a:defRPr sz="6344">
                <a:latin typeface="Georgia"/>
                <a:ea typeface="Georgia"/>
                <a:cs typeface="Georgia"/>
                <a:sym typeface="Georgia"/>
              </a:defRPr>
            </a:pPr>
          </a:p>
          <a:p>
            <a:pPr defTabSz="356362">
              <a:defRPr sz="6344">
                <a:latin typeface="Georgia"/>
                <a:ea typeface="Georgia"/>
                <a:cs typeface="Georgia"/>
                <a:sym typeface="Georgia"/>
              </a:defRPr>
            </a:pPr>
            <a:r>
              <a:t>“by your prayers, will deliver our souls from death” (CCC 966)</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Blessed Virgin…under the titles of Advocate, Helper, Benefactress, and Mediatrix” (CCC 969)"/>
          <p:cNvSpPr txBox="1"/>
          <p:nvPr>
            <p:ph type="title"/>
          </p:nvPr>
        </p:nvSpPr>
        <p:spPr>
          <a:xfrm>
            <a:off x="671909" y="677531"/>
            <a:ext cx="11842421" cy="8398538"/>
          </a:xfrm>
          <a:prstGeom prst="rect">
            <a:avLst/>
          </a:prstGeom>
        </p:spPr>
        <p:txBody>
          <a:bodyPr/>
          <a:lstStyle>
            <a:lvl1pPr defTabSz="449833">
              <a:defRPr sz="9625">
                <a:latin typeface="Georgia"/>
                <a:ea typeface="Georgia"/>
                <a:cs typeface="Georgia"/>
                <a:sym typeface="Georgia"/>
              </a:defRPr>
            </a:lvl1pPr>
          </a:lstStyle>
          <a:p>
            <a:pPr/>
            <a:r>
              <a:t>“the Blessed Virgin…under the titles of Advocate, Helper, Benefactress, and Mediatrix” (CCC 969)</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by asking Mary to pray for us….we address ourselves to the ‘Mother of Mercy,’ the All-Holy One.  We give ourselves our to her now…our trust broadens further…to surrender ‘the hour of our death’ wholly to her care. … May she welcome us as our mother at the hour of our passing to lead us to her son, Jesus, in paradise” (CCC 2677)"/>
          <p:cNvSpPr txBox="1"/>
          <p:nvPr>
            <p:ph type="title"/>
          </p:nvPr>
        </p:nvSpPr>
        <p:spPr>
          <a:xfrm>
            <a:off x="671909" y="677531"/>
            <a:ext cx="11842421" cy="8398538"/>
          </a:xfrm>
          <a:prstGeom prst="rect">
            <a:avLst/>
          </a:prstGeom>
        </p:spPr>
        <p:txBody>
          <a:bodyPr/>
          <a:lstStyle>
            <a:lvl1pPr defTabSz="286258">
              <a:defRPr sz="5635">
                <a:latin typeface="Georgia"/>
                <a:ea typeface="Georgia"/>
                <a:cs typeface="Georgia"/>
                <a:sym typeface="Georgia"/>
              </a:defRPr>
            </a:lvl1pPr>
          </a:lstStyle>
          <a:p>
            <a:pPr/>
            <a:r>
              <a:t>“by asking Mary to pray for us….we address ourselves to the ‘Mother of Mercy,’ the All-Holy One.  We give ourselves our to her now…our trust broadens further…to surrender ‘the hour of our death’ wholly to her care. … May she welcome us as our mother at the hour of our passing to lead us to her son, Jesus, in paradise” (CCC 2677)</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he Bible never mentions Mary being “full of grace” (but uses that phrase with Jesus and Stephen), redeemed from conception, or sinless.  While the Bible describes Mary as “highly favored” (Luke 1:28) and  “blessed . . . among women” (Luke 1:42) it does not support the claim to sinlessness."/>
          <p:cNvSpPr txBox="1"/>
          <p:nvPr>
            <p:ph type="title"/>
          </p:nvPr>
        </p:nvSpPr>
        <p:spPr>
          <a:xfrm>
            <a:off x="671909" y="677531"/>
            <a:ext cx="11842421" cy="8398538"/>
          </a:xfrm>
          <a:prstGeom prst="rect">
            <a:avLst/>
          </a:prstGeom>
        </p:spPr>
        <p:txBody>
          <a:bodyPr/>
          <a:lstStyle>
            <a:lvl1pPr defTabSz="368045">
              <a:defRPr sz="6174">
                <a:latin typeface="Georgia"/>
                <a:ea typeface="Georgia"/>
                <a:cs typeface="Georgia"/>
                <a:sym typeface="Georgia"/>
              </a:defRPr>
            </a:lvl1pPr>
          </a:lstStyle>
          <a:p>
            <a:pPr/>
            <a:r>
              <a:t>The Bible never mentions Mary being “full of grace” (but uses that phrase with Jesus and Stephen), redeemed from conception, or sinless.  While the Bible describes Mary as “highly favored” (Luke 1:28) and  “blessed . . . among women” (Luke 1:42) it does not support the claim to sinlessness.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John 2:4 “Jesus said to her, ‘Woman, what does this have to do with me?’”"/>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John 2:4 “Jesus said to her, ‘Woman, what does this have to do with me?’”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